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80" r:id="rId5"/>
    <p:sldId id="292" r:id="rId6"/>
    <p:sldId id="274" r:id="rId7"/>
    <p:sldId id="278" r:id="rId8"/>
    <p:sldId id="281" r:id="rId9"/>
    <p:sldId id="282" r:id="rId10"/>
    <p:sldId id="283" r:id="rId11"/>
    <p:sldId id="289" r:id="rId12"/>
    <p:sldId id="285" r:id="rId13"/>
    <p:sldId id="291" r:id="rId14"/>
    <p:sldId id="290" r:id="rId15"/>
    <p:sldId id="287" r:id="rId16"/>
    <p:sldId id="288" r:id="rId17"/>
  </p:sldIdLst>
  <p:sldSz cx="12192000" cy="6858000"/>
  <p:notesSz cx="6858000" cy="9144000"/>
  <p:embeddedFontLst>
    <p:embeddedFont>
      <p:font typeface="Montserrat" panose="00000500000000000000" pitchFamily="2" charset="0"/>
      <p:regular r:id="rId20"/>
      <p:bold r:id="rId21"/>
      <p:italic r:id="rId22"/>
      <p:boldItalic r:id="rId23"/>
    </p:embeddedFont>
    <p:embeddedFont>
      <p:font typeface="Montserrat Bold" panose="00000800000000000000" pitchFamily="2" charset="0"/>
      <p:bold r:id="rId24"/>
      <p:italic r:id="rId25"/>
      <p:boldItalic r:id="rId26"/>
    </p:embeddedFont>
  </p:embeddedFontLst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92" roundtripDataSignature="AMtx7mhNKsv0qOoN+wXbdXLUreJtpjolH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520507-5FEA-3A4B-638A-48D0BA23DC4F}" name="Whitehair, Jaclyn (CTR)" initials="WJ" userId="S::jaclyn.whitehair@cisa.gov::7a8b7d80-12e7-4b73-9cb1-db6b2035b635" providerId="AD"/>
  <p188:author id="{AB3FFA15-0169-A75B-A308-609A48339789}" name="McCarthy, Michael" initials="MM" userId="S::michael.mccarthy@cisa.gov::39301ac6-222d-4276-abf8-d29c82067674" providerId="AD"/>
  <p188:author id="{388E1A1A-CD1A-B850-2113-B4D801E918E7}" name="Jill Nienhiser" initials="" userId="S::Jill@mindandmedia.com::c3f7e41d-b9aa-4dad-8504-fc08a143dfcf" providerId="AD"/>
  <p188:author id="{1F750828-3BE8-B736-696C-57F6E30D2161}" name="Hannibal Inker" initials="HI" userId="S::hinker@mindandmedia.com::ff684810-6a55-4d8d-ab11-38b32cd5fa7b" providerId="AD"/>
  <p188:author id="{8374FD2F-3A9A-786F-429E-28DAF2E60BE4}" name="Jill Nienhiser" initials="JN" userId="S::jill@mindandmedia.com::c3f7e41d-b9aa-4dad-8504-fc08a143dfcf" providerId="AD"/>
  <p188:author id="{A7DB9733-CE7C-34E8-8B72-37B7E933905E}" name="Eannello, Caitlin" initials="EC" userId="S::caitlin.eannello@cisa.dhs.gov::7f5888e8-2d1c-44d8-a3ff-3715fc769e2a" providerId="AD"/>
  <p188:author id="{70927B3F-DF3F-89AA-C166-8D2453150477}" name="Latter, Jessie" initials="LJ" userId="S::JESSIE.LATTER@cisa.dhs.gov::844709ae-b2dd-4cfe-a34e-df86714d421b" providerId="AD"/>
  <p188:author id="{65D21B4E-C889-298C-6351-DC8A4C6DA773}" name="Amie Cave" initials="" userId="S::acave@mindandmedia.com::46d9fcf6-f33a-41a8-aa4b-3d5d9d54e96b" providerId="AD"/>
  <p188:author id="{A9BAE656-4F4E-34AB-7089-C055994045F7}" name="Jaclyn Whitehair" initials="JW" userId="S::jwhitehair@mindandmedia.com::7a85be27-1e8b-48c2-94f1-e4c99887e618" providerId="AD"/>
  <p188:author id="{CC13DDC2-6A51-58E2-1C81-BEAA3085B2DE}" name="Moore, Jeanie" initials="JM" userId="S::jeanie.moore@cisa.gov::3d91cd46-93dc-44c8-9dae-41232db9777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9"/>
    <a:srgbClr val="000000"/>
    <a:srgbClr val="5E9732"/>
    <a:srgbClr val="002B47"/>
    <a:srgbClr val="3186B5"/>
    <a:srgbClr val="0068B9"/>
    <a:srgbClr val="007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76F1AF-5564-9102-B5ED-2CBEB2B7F032}" v="3" dt="2025-09-16T12:36:01.704"/>
  </p1510:revLst>
</p1510:revInfo>
</file>

<file path=ppt/tableStyles.xml><?xml version="1.0" encoding="utf-8"?>
<a:tblStyleLst xmlns:a="http://schemas.openxmlformats.org/drawingml/2006/main" def="{06BF5A93-6B0C-42F1-B080-C561B0747B9A}">
  <a:tblStyle styleId="{06BF5A93-6B0C-42F1-B080-C561B0747B9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7" d="100"/>
          <a:sy n="107" d="100"/>
        </p:scale>
        <p:origin x="128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9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92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9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94" Type="http://schemas.openxmlformats.org/officeDocument/2006/relationships/viewProps" Target="viewProps.xml"/><Relationship Id="rId9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ags" Target="tags/tag1.xml"/><Relationship Id="rId8" Type="http://schemas.openxmlformats.org/officeDocument/2006/relationships/slide" Target="slides/slide4.xml"/><Relationship Id="rId93" Type="http://schemas.openxmlformats.org/officeDocument/2006/relationships/presProps" Target="presProps.xml"/><Relationship Id="rId9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elan, Julia" userId="S::julia.phelan@cisa.gov::ebe811b7-5ced-4c4a-8cbd-a5369fa71ca8" providerId="AD" clId="Web-{FE76F1AF-5564-9102-B5ED-2CBEB2B7F032}"/>
    <pc:docChg chg="modSld">
      <pc:chgData name="Phelan, Julia" userId="S::julia.phelan@cisa.gov::ebe811b7-5ced-4c4a-8cbd-a5369fa71ca8" providerId="AD" clId="Web-{FE76F1AF-5564-9102-B5ED-2CBEB2B7F032}" dt="2025-09-16T12:36:01.704" v="2" actId="20577"/>
      <pc:docMkLst>
        <pc:docMk/>
      </pc:docMkLst>
      <pc:sldChg chg="modSp">
        <pc:chgData name="Phelan, Julia" userId="S::julia.phelan@cisa.gov::ebe811b7-5ced-4c4a-8cbd-a5369fa71ca8" providerId="AD" clId="Web-{FE76F1AF-5564-9102-B5ED-2CBEB2B7F032}" dt="2025-09-16T12:36:01.704" v="2" actId="20577"/>
        <pc:sldMkLst>
          <pc:docMk/>
          <pc:sldMk cId="2731460079" sldId="281"/>
        </pc:sldMkLst>
        <pc:spChg chg="mod">
          <ac:chgData name="Phelan, Julia" userId="S::julia.phelan@cisa.gov::ebe811b7-5ced-4c4a-8cbd-a5369fa71ca8" providerId="AD" clId="Web-{FE76F1AF-5564-9102-B5ED-2CBEB2B7F032}" dt="2025-09-16T12:36:01.704" v="2" actId="20577"/>
          <ac:spMkLst>
            <pc:docMk/>
            <pc:sldMk cId="2731460079" sldId="281"/>
            <ac:spMk id="2" creationId="{8AD5515A-99AC-810A-5CBE-E6C54AFD59A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7CE16F-1A68-4EC0-AF59-B2B8C92CFC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EA802F-03E1-4BC4-853A-9D62EDE868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5206F-6D90-442E-A01A-EC383E15EC6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BD1BC1-B1F3-49DF-B19E-9C776DDBAB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693D2-F706-4FA0-839A-BCC1596A2E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6B936-CC20-4368-AC2F-AEC5C9BB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98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/>
              <a:t>This deck is designed to help you discuss Cybersecurity Awareness Month and your organization’s cybersecurity posture with your leadership. </a:t>
            </a:r>
          </a:p>
          <a:p>
            <a:pPr marL="0" indent="0">
              <a:buNone/>
            </a:pPr>
            <a:r>
              <a:rPr lang="en-US" sz="1200"/>
              <a:t>Use this deck to discuss:</a:t>
            </a:r>
          </a:p>
          <a:p>
            <a:r>
              <a:rPr lang="en-US" sz="1200"/>
              <a:t>What Cybersecurity Awareness Month is and why your organization should participate</a:t>
            </a:r>
          </a:p>
          <a:p>
            <a:r>
              <a:rPr lang="en-US" sz="1200"/>
              <a:t>Why cybersecurity (especially for critical infrastructure) matters</a:t>
            </a:r>
          </a:p>
          <a:p>
            <a:r>
              <a:rPr lang="en-US" sz="1200"/>
              <a:t>Where your organization stands regarding the cybersecurity best practices that CISA recommends every organization put in place</a:t>
            </a:r>
          </a:p>
          <a:p>
            <a:pPr marL="0" indent="0">
              <a:buNone/>
            </a:pPr>
            <a:r>
              <a:rPr lang="en-US" sz="1200"/>
              <a:t>You can also use this deck to initiate a discussion with leadership about the organization’s current practices and policies, as well as any areas for improvement. 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26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900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indent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6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456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 of organizations connected to critical infrastructure: </a:t>
            </a:r>
          </a:p>
          <a:p>
            <a:pPr>
              <a:buChar char="•"/>
            </a:pPr>
            <a:r>
              <a:rPr lang="en-US"/>
              <a:t>Utilities, transportation systems, hospitals, schools, public safety agencies and the </a:t>
            </a:r>
            <a:r>
              <a:rPr lang="en-US" b="1"/>
              <a:t>vendors that support them</a:t>
            </a:r>
            <a:r>
              <a:rPr lang="en-US"/>
              <a:t>. </a:t>
            </a:r>
          </a:p>
          <a:p>
            <a:pPr>
              <a:buChar char="•"/>
            </a:pPr>
            <a:r>
              <a:rPr lang="en-US"/>
              <a:t>Cyber threats can come through direct attacks or through a vendor in the supply chain. </a:t>
            </a:r>
          </a:p>
          <a:p>
            <a:pPr marL="228600" indent="0"/>
            <a:r>
              <a:rPr lang="en-US"/>
              <a:t>We must understand and mitigate these risks.</a:t>
            </a:r>
          </a:p>
          <a:p>
            <a:pPr marL="228600" indent="0"/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894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34CE7-885E-52CC-B36A-66F29CBC5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0A976C-AFEE-3A72-2D40-58DFD5675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E350C-EB6D-A4E0-8E55-9806DF9B4B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1A03C-71BB-50FA-74AB-C73C1EF456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164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93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6548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AA7B2B-4E1A-B56E-1529-B317646BA0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3B84AA-2AAB-D841-BF17-2D4C9BCE07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276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AA7B2B-4E1A-B56E-1529-B317646BA0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3B84AA-2AAB-D841-BF17-2D4C9BCE07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448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Titl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AA7B2B-4E1A-B56E-1529-B317646BA0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3B84AA-2AAB-D841-BF17-2D4C9BCE07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296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D988412F-92BE-4DEB-A5C6-A0A40E845342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5524500" y="-5524499"/>
            <a:ext cx="1143000" cy="1219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Pct val="60000"/>
              <a:defRPr sz="2400">
                <a:solidFill>
                  <a:srgbClr val="000000"/>
                </a:solidFill>
              </a:defRPr>
            </a:lvl1pPr>
            <a:lvl2pPr>
              <a:buClr>
                <a:srgbClr val="000000"/>
              </a:buClr>
              <a:buSzPct val="60000"/>
              <a:defRPr sz="2200">
                <a:solidFill>
                  <a:srgbClr val="000000"/>
                </a:solidFill>
              </a:defRPr>
            </a:lvl2pPr>
            <a:lvl3pPr>
              <a:buClr>
                <a:srgbClr val="000000"/>
              </a:buClr>
              <a:buSzPct val="60000"/>
              <a:defRPr sz="2000">
                <a:solidFill>
                  <a:srgbClr val="000000"/>
                </a:solidFill>
              </a:defRPr>
            </a:lvl3pPr>
            <a:lvl4pPr>
              <a:buClr>
                <a:srgbClr val="000000"/>
              </a:buClr>
              <a:buSzPct val="60000"/>
              <a:defRPr sz="1800">
                <a:solidFill>
                  <a:srgbClr val="000000"/>
                </a:solidFill>
              </a:defRPr>
            </a:lvl4pPr>
            <a:lvl5pPr>
              <a:buClr>
                <a:srgbClr val="000000"/>
              </a:buClr>
              <a:buSzPct val="60000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EE8B7DF-B902-7749-B266-7817A506DB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367E4-E490-5D4C-B162-F1E62EFCC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5DA2E8-F852-F34F-5A6F-2B8170F270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240650" y="105326"/>
            <a:ext cx="2795637" cy="944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5325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E82A16-AE5A-409C-BA68-A58A837F5ED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0" y="1600201"/>
            <a:ext cx="5407152" cy="3810000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Pct val="60000"/>
              <a:defRPr sz="2400">
                <a:solidFill>
                  <a:srgbClr val="000000"/>
                </a:solidFill>
              </a:defRPr>
            </a:lvl1pPr>
            <a:lvl2pPr>
              <a:buClr>
                <a:srgbClr val="000000"/>
              </a:buClr>
              <a:buSzPct val="60000"/>
              <a:defRPr sz="2200">
                <a:solidFill>
                  <a:srgbClr val="000000"/>
                </a:solidFill>
              </a:defRPr>
            </a:lvl2pPr>
            <a:lvl3pPr>
              <a:buClr>
                <a:srgbClr val="000000"/>
              </a:buClr>
              <a:buSzPct val="60000"/>
              <a:defRPr sz="2000">
                <a:solidFill>
                  <a:srgbClr val="000000"/>
                </a:solidFill>
              </a:defRPr>
            </a:lvl3pPr>
            <a:lvl4pPr>
              <a:buClr>
                <a:srgbClr val="000000"/>
              </a:buClr>
              <a:buSzPct val="60000"/>
              <a:defRPr sz="1800">
                <a:solidFill>
                  <a:srgbClr val="000000"/>
                </a:solidFill>
              </a:defRPr>
            </a:lvl4pPr>
            <a:lvl5pPr>
              <a:buClr>
                <a:srgbClr val="000000"/>
              </a:buClr>
              <a:buSzPct val="60000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988412F-92BE-4DEB-A5C6-A0A40E845342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5524500" y="-5524499"/>
            <a:ext cx="1143000" cy="1219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EE8B7DF-B902-7749-B266-7817A506DB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367E4-E490-5D4C-B162-F1E62EFCC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2A4F5B5-C96F-4DD9-8422-74BBB3D3636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75248" y="1600201"/>
            <a:ext cx="5407152" cy="3810000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Pct val="60000"/>
              <a:defRPr sz="2400">
                <a:solidFill>
                  <a:srgbClr val="000000"/>
                </a:solidFill>
              </a:defRPr>
            </a:lvl1pPr>
            <a:lvl2pPr>
              <a:buClr>
                <a:srgbClr val="000000"/>
              </a:buClr>
              <a:buSzPct val="60000"/>
              <a:defRPr sz="2200">
                <a:solidFill>
                  <a:srgbClr val="000000"/>
                </a:solidFill>
              </a:defRPr>
            </a:lvl2pPr>
            <a:lvl3pPr>
              <a:buClr>
                <a:srgbClr val="000000"/>
              </a:buClr>
              <a:buSzPct val="60000"/>
              <a:defRPr sz="2000">
                <a:solidFill>
                  <a:srgbClr val="000000"/>
                </a:solidFill>
              </a:defRPr>
            </a:lvl3pPr>
            <a:lvl4pPr>
              <a:buClr>
                <a:srgbClr val="000000"/>
              </a:buClr>
              <a:buSzPct val="60000"/>
              <a:defRPr sz="1800">
                <a:solidFill>
                  <a:srgbClr val="000000"/>
                </a:solidFill>
              </a:defRPr>
            </a:lvl4pPr>
            <a:lvl5pPr>
              <a:buClr>
                <a:srgbClr val="000000"/>
              </a:buClr>
              <a:buSzPct val="60000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722E69-26D4-E270-1717-5C6EE64278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240650" y="105326"/>
            <a:ext cx="2795637" cy="944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672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50FF319C-7210-4829-89A9-43D7A1F70484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5524500" y="-5524500"/>
            <a:ext cx="1143000" cy="1219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8ECC622-1EF7-304A-800A-F6F715A81D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690C8-B626-274D-8FA3-63299A4ABD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F7F6F-DDFD-7F3A-3694-B061E22BA0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240650" y="105326"/>
            <a:ext cx="2795637" cy="944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355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50FF319C-7210-4829-89A9-43D7A1F70484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5524500" y="-5524500"/>
            <a:ext cx="1143000" cy="1219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8ECC622-1EF7-304A-800A-F6F715A81D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690C8-B626-274D-8FA3-63299A4ABD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Text&#10;&#10;AI-generated content may be incorrect.">
            <a:extLst>
              <a:ext uri="{FF2B5EF4-FFF2-40B4-BE49-F238E27FC236}">
                <a16:creationId xmlns:a16="http://schemas.microsoft.com/office/drawing/2014/main" id="{271D7941-9E1A-BEB3-F49B-EE62838CD1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526" y="5796202"/>
            <a:ext cx="3025361" cy="1020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416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4A9543A9-3931-4954-9196-131749C51082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979504" y="1600201"/>
            <a:ext cx="6602895" cy="3810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defRPr sz="4000" b="1" cap="none" baseline="0">
                <a:solidFill>
                  <a:srgbClr val="005289"/>
                </a:solidFill>
              </a:defRPr>
            </a:lvl1pPr>
          </a:lstStyle>
          <a:p>
            <a:pPr algn="ctr">
              <a:lnSpc>
                <a:spcPts val="7200"/>
              </a:lnSpc>
            </a:pPr>
            <a:r>
              <a:rPr lang="en-US" sz="4000" dirty="0">
                <a:solidFill>
                  <a:srgbClr val="2E56D4"/>
                </a:solidFill>
                <a:latin typeface="Montserrat Bold" panose="020B0604020202020204" charset="0"/>
              </a:rPr>
              <a:t>Text Here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4B01E4A-0A29-4514-BB3F-9184E77D1FC4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-1256305" y="1248352"/>
            <a:ext cx="6865951" cy="43533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BE5CA0B-222E-C54E-943E-7AAC747651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DC5A1-24AC-EE45-8892-34F91BFF93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Text&#10;&#10;AI-generated content may be incorrect.">
            <a:extLst>
              <a:ext uri="{FF2B5EF4-FFF2-40B4-BE49-F238E27FC236}">
                <a16:creationId xmlns:a16="http://schemas.microsoft.com/office/drawing/2014/main" id="{1A15E025-CECF-BB24-2104-12B9F89261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1085" y="210930"/>
            <a:ext cx="3824080" cy="1291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0800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4A9543A9-3931-4954-9196-131749C51082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6716714" y="1600201"/>
            <a:ext cx="4865685" cy="3810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defRPr sz="4000" b="1" cap="none" baseline="0">
                <a:solidFill>
                  <a:srgbClr val="005288"/>
                </a:solidFill>
              </a:defRPr>
            </a:lvl1pPr>
          </a:lstStyle>
          <a:p>
            <a:pPr algn="ctr">
              <a:lnSpc>
                <a:spcPts val="7200"/>
              </a:lnSpc>
            </a:pPr>
            <a:r>
              <a:rPr lang="en-US" sz="4000">
                <a:solidFill>
                  <a:srgbClr val="2E56D4"/>
                </a:solidFill>
                <a:latin typeface="Montserrat Bold" panose="020B0604020202020204" charset="0"/>
              </a:rPr>
              <a:t>Text Here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4B01E4A-0A29-4514-BB3F-9184E77D1FC4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-390532" y="382580"/>
            <a:ext cx="6865951" cy="608488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BE5CA0B-222E-C54E-943E-7AAC747651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DC5A1-24AC-EE45-8892-34F91BFF93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Text&#10;&#10;AI-generated content may be incorrect.">
            <a:extLst>
              <a:ext uri="{FF2B5EF4-FFF2-40B4-BE49-F238E27FC236}">
                <a16:creationId xmlns:a16="http://schemas.microsoft.com/office/drawing/2014/main" id="{1A15E025-CECF-BB24-2104-12B9F89261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1085" y="210930"/>
            <a:ext cx="3824080" cy="1291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401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6">
            <a:extLst>
              <a:ext uri="{FF2B5EF4-FFF2-40B4-BE49-F238E27FC236}">
                <a16:creationId xmlns:a16="http://schemas.microsoft.com/office/drawing/2014/main" id="{A48DD25C-886A-364F-A7EB-C56AF8D492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1049000" y="6167438"/>
            <a:ext cx="533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2512F38-016A-FD40-AA8F-15F02EBCC6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custDataLst>
      <p:tags r:id="rId11"/>
    </p:custDataLst>
    <p:extLst>
      <p:ext uri="{BB962C8B-B14F-4D97-AF65-F5344CB8AC3E}">
        <p14:creationId xmlns:p14="http://schemas.microsoft.com/office/powerpoint/2010/main" val="31793270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62" r:id="rId4"/>
    <p:sldLayoutId id="2147483663" r:id="rId5"/>
    <p:sldLayoutId id="2147483664" r:id="rId6"/>
    <p:sldLayoutId id="2147483672" r:id="rId7"/>
    <p:sldLayoutId id="2147483668" r:id="rId8"/>
    <p:sldLayoutId id="2147483671" r:id="rId9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9pPr>
    </p:titleStyle>
    <p:bodyStyle>
      <a:lvl1pPr marL="233363" indent="-233363" algn="l" rtl="0" eaLnBrk="1" fontAlgn="base" hangingPunct="1">
        <a:spcBef>
          <a:spcPct val="6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200">
          <a:solidFill>
            <a:srgbClr val="EFF7FF"/>
          </a:solidFill>
          <a:latin typeface="+mn-lt"/>
          <a:ea typeface="+mn-ea"/>
          <a:cs typeface="+mn-cs"/>
        </a:defRPr>
      </a:lvl1pPr>
      <a:lvl2pPr marL="571500" indent="-223838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2pPr>
      <a:lvl3pPr marL="909638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3pPr>
      <a:lvl4pPr marL="1258888" indent="-231775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4pPr>
      <a:lvl5pPr marL="15986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5pPr>
      <a:lvl6pPr marL="20558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6pPr>
      <a:lvl7pPr marL="25130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7pPr>
      <a:lvl8pPr marL="29702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8pPr>
      <a:lvl9pPr marL="34274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et.gov/" TargetMode="External"/><Relationship Id="rId2" Type="http://schemas.openxmlformats.org/officeDocument/2006/relationships/hyperlink" Target="https://www.cisa.gov/report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a.gov/cybersecurity-awareness-month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521320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B493A-5AAF-23AF-0DEB-59AD58016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6A65DF-D326-F16F-9C8A-DA9B69A83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89" y="1533378"/>
            <a:ext cx="10560821" cy="89585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/>
              <a:t>More ways to increase your cybersecurity: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948BA4-1B2D-6886-4476-E3E878E9F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Additional practices</a:t>
            </a:r>
            <a:br>
              <a:rPr lang="en-US"/>
            </a:b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0A79DD-596A-68A2-35AD-B325581100A8}"/>
              </a:ext>
            </a:extLst>
          </p:cNvPr>
          <p:cNvSpPr txBox="1"/>
          <p:nvPr/>
        </p:nvSpPr>
        <p:spPr>
          <a:xfrm>
            <a:off x="2440457" y="5531642"/>
            <a:ext cx="8963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Are we doing these things, and are they documented in our cybersecurity policy? 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Is there room for improvement?</a:t>
            </a:r>
            <a:endParaRPr lang="en-US" sz="18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AF711D-438B-46A4-7280-5179C3F19AF5}"/>
              </a:ext>
            </a:extLst>
          </p:cNvPr>
          <p:cNvGrpSpPr/>
          <p:nvPr/>
        </p:nvGrpSpPr>
        <p:grpSpPr>
          <a:xfrm>
            <a:off x="-11894" y="6107979"/>
            <a:ext cx="12238184" cy="780916"/>
            <a:chOff x="-11894" y="6107979"/>
            <a:chExt cx="12238184" cy="780916"/>
          </a:xfrm>
        </p:grpSpPr>
        <p:sp>
          <p:nvSpPr>
            <p:cNvPr id="10" name="Rectangle: Rounded Corners 21">
              <a:extLst>
                <a:ext uri="{FF2B5EF4-FFF2-40B4-BE49-F238E27FC236}">
                  <a16:creationId xmlns:a16="http://schemas.microsoft.com/office/drawing/2014/main" id="{7F8BA578-4FED-85F8-E059-61D433B2E053}"/>
                </a:ext>
              </a:extLst>
            </p:cNvPr>
            <p:cNvSpPr/>
            <p:nvPr/>
          </p:nvSpPr>
          <p:spPr bwMode="auto">
            <a:xfrm>
              <a:off x="1760336" y="6108602"/>
              <a:ext cx="10465954" cy="780291"/>
            </a:xfrm>
            <a:prstGeom prst="rect">
              <a:avLst/>
            </a:prstGeom>
            <a:solidFill>
              <a:srgbClr val="002B4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: Rounded Corners 21">
              <a:extLst>
                <a:ext uri="{FF2B5EF4-FFF2-40B4-BE49-F238E27FC236}">
                  <a16:creationId xmlns:a16="http://schemas.microsoft.com/office/drawing/2014/main" id="{6773F565-737B-D32D-F2FD-D0B10723CEF8}"/>
                </a:ext>
              </a:extLst>
            </p:cNvPr>
            <p:cNvSpPr/>
            <p:nvPr/>
          </p:nvSpPr>
          <p:spPr bwMode="auto">
            <a:xfrm>
              <a:off x="-11894" y="6108604"/>
              <a:ext cx="1772230" cy="780291"/>
            </a:xfrm>
            <a:prstGeom prst="rect">
              <a:avLst/>
            </a:prstGeom>
            <a:solidFill>
              <a:srgbClr val="5E973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rgbClr val="5E9732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486B58-A606-862E-9502-5837C5F6035B}"/>
                </a:ext>
              </a:extLst>
            </p:cNvPr>
            <p:cNvSpPr txBox="1"/>
            <p:nvPr/>
          </p:nvSpPr>
          <p:spPr>
            <a:xfrm>
              <a:off x="100494" y="6329470"/>
              <a:ext cx="16967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800">
                  <a:solidFill>
                    <a:schemeClr val="tx1"/>
                  </a:solidFill>
                </a:rPr>
                <a:t>DISCUSSION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D19222-A233-0CA0-504D-A31983831C58}"/>
                </a:ext>
              </a:extLst>
            </p:cNvPr>
            <p:cNvSpPr txBox="1"/>
            <p:nvPr/>
          </p:nvSpPr>
          <p:spPr>
            <a:xfrm>
              <a:off x="1921099" y="6171799"/>
              <a:ext cx="10105873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Are we doing these things, and are they documented in our cybersecurity policy?</a:t>
              </a:r>
              <a:br>
                <a:rPr lang="en-US" sz="1800"/>
              </a:br>
              <a:r>
                <a:rPr lang="en-US" sz="1800">
                  <a:solidFill>
                    <a:schemeClr val="tx1"/>
                  </a:solidFill>
                </a:rPr>
                <a:t>Is there room for improvement?</a:t>
              </a:r>
            </a:p>
          </p:txBody>
        </p:sp>
        <p:sp>
          <p:nvSpPr>
            <p:cNvPr id="18" name="Rectangle: Rounded Corners 21">
              <a:extLst>
                <a:ext uri="{FF2B5EF4-FFF2-40B4-BE49-F238E27FC236}">
                  <a16:creationId xmlns:a16="http://schemas.microsoft.com/office/drawing/2014/main" id="{6F47A387-6F0A-9940-2C98-EEAA5C67CDF0}"/>
                </a:ext>
              </a:extLst>
            </p:cNvPr>
            <p:cNvSpPr/>
            <p:nvPr/>
          </p:nvSpPr>
          <p:spPr bwMode="auto">
            <a:xfrm>
              <a:off x="1760629" y="6107979"/>
              <a:ext cx="45719" cy="78029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9AD3FEE-844D-76E3-7B05-C3A550BB646A}"/>
              </a:ext>
            </a:extLst>
          </p:cNvPr>
          <p:cNvSpPr txBox="1"/>
          <p:nvPr/>
        </p:nvSpPr>
        <p:spPr>
          <a:xfrm>
            <a:off x="2600633" y="2634205"/>
            <a:ext cx="7939548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800" b="1">
                <a:solidFill>
                  <a:srgbClr val="5E9732"/>
                </a:solidFill>
              </a:rPr>
              <a:t>Share cyber incident information with CISA</a:t>
            </a:r>
          </a:p>
          <a:p>
            <a:r>
              <a:rPr lang="en-US" sz="1600"/>
              <a:t>Early reporting helps protect other organizations and improves national defense.</a:t>
            </a:r>
          </a:p>
          <a:p>
            <a:r>
              <a:rPr lang="en-US" sz="1600">
                <a:hlinkClick r:id="rId2"/>
              </a:rPr>
              <a:t>cisa.gov/report </a:t>
            </a:r>
            <a:endParaRPr lang="en-US" sz="1600"/>
          </a:p>
          <a:p>
            <a:pPr>
              <a:spcBef>
                <a:spcPts val="2400"/>
              </a:spcBef>
            </a:pPr>
            <a:r>
              <a:rPr lang="en-US" sz="1800" b="1">
                <a:solidFill>
                  <a:srgbClr val="5E9732"/>
                </a:solidFill>
              </a:rPr>
              <a:t>Migrate to a .gov domain </a:t>
            </a:r>
            <a:r>
              <a:rPr lang="en-US" sz="1600" b="1">
                <a:solidFill>
                  <a:srgbClr val="5E9732"/>
                </a:solidFill>
              </a:rPr>
              <a:t>(*for government organizations only)</a:t>
            </a:r>
            <a:br>
              <a:rPr lang="en-US"/>
            </a:br>
            <a:r>
              <a:rPr lang="en-US" sz="1600"/>
              <a:t>Builds trust and improves security for public-facing services.</a:t>
            </a:r>
            <a:br>
              <a:rPr lang="en-US" sz="1600"/>
            </a:br>
            <a:r>
              <a:rPr lang="en-US" sz="1600"/>
              <a:t>Check eligibility and learn more at </a:t>
            </a:r>
            <a:r>
              <a:rPr lang="en-US" sz="1600">
                <a:hlinkClick r:id="rId3"/>
              </a:rPr>
              <a:t>get.gov </a:t>
            </a:r>
            <a:endParaRPr lang="en-US" sz="160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3EDE4E-F0CB-558D-5145-39F3F6397EC7}"/>
              </a:ext>
            </a:extLst>
          </p:cNvPr>
          <p:cNvGrpSpPr/>
          <p:nvPr/>
        </p:nvGrpSpPr>
        <p:grpSpPr>
          <a:xfrm>
            <a:off x="1137817" y="2650096"/>
            <a:ext cx="1176898" cy="2109010"/>
            <a:chOff x="1552128" y="2786184"/>
            <a:chExt cx="1171918" cy="2109010"/>
          </a:xfrm>
        </p:grpSpPr>
        <p:pic>
          <p:nvPicPr>
            <p:cNvPr id="27" name="Picture 26" descr="A blue and white logo with a bird and a city in the background&#10;&#10;AI-generated content may be incorrect.">
              <a:extLst>
                <a:ext uri="{FF2B5EF4-FFF2-40B4-BE49-F238E27FC236}">
                  <a16:creationId xmlns:a16="http://schemas.microsoft.com/office/drawing/2014/main" id="{A1BE17CE-07A3-E30D-26C2-B9765A5B6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065" y="2786184"/>
              <a:ext cx="844044" cy="844044"/>
            </a:xfrm>
            <a:prstGeom prst="rect">
              <a:avLst/>
            </a:prstGeom>
          </p:spPr>
        </p:pic>
        <p:pic>
          <p:nvPicPr>
            <p:cNvPr id="28" name="Picture 27" descr="A blue text on a white circle with dots&#10;&#10;AI-generated content may be incorrect.">
              <a:extLst>
                <a:ext uri="{FF2B5EF4-FFF2-40B4-BE49-F238E27FC236}">
                  <a16:creationId xmlns:a16="http://schemas.microsoft.com/office/drawing/2014/main" id="{F068C8D5-F386-043E-EDD9-8BA628B78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2128" y="3887723"/>
              <a:ext cx="1171918" cy="1007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4708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B6ED26-233B-CB33-2B7A-7577530BE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/>
              <a:t>As an industry leader, it’s essential that </a:t>
            </a:r>
            <a:r>
              <a:rPr lang="en-US">
                <a:solidFill>
                  <a:srgbClr val="5E9732"/>
                </a:solidFill>
              </a:rPr>
              <a:t>[your organization’s name] </a:t>
            </a:r>
            <a:r>
              <a:rPr lang="en-US"/>
              <a:t>helps our community by:</a:t>
            </a:r>
            <a:endParaRPr lang="en-US">
              <a:cs typeface="Arial"/>
            </a:endParaRPr>
          </a:p>
          <a:p>
            <a:pPr marL="233045" indent="-233045"/>
            <a:r>
              <a:rPr lang="en-US"/>
              <a:t>Encouraging our partners, vendors, and customers to follow cybersecurity best practices.</a:t>
            </a:r>
            <a:endParaRPr lang="en-US">
              <a:cs typeface="Arial"/>
            </a:endParaRPr>
          </a:p>
          <a:p>
            <a:pPr marL="233045" indent="-233045"/>
            <a:r>
              <a:rPr lang="en-US">
                <a:ea typeface="+mn-lt"/>
                <a:cs typeface="+mn-lt"/>
              </a:rPr>
              <a:t>Using resources like those found in the Cybersecurity Awareness Month Toolkit to educate individuals. 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0" indent="0">
              <a:buNone/>
            </a:pPr>
            <a:r>
              <a:rPr lang="en-US"/>
              <a:t>Together, we can protect against online threats. </a:t>
            </a:r>
            <a:endParaRPr lang="en-US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81B310-F7DD-F175-D6F1-A8763A59CC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Promote safer online practices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C4996D-5198-2E0A-7D30-BBE5E9BDEFDB}"/>
              </a:ext>
            </a:extLst>
          </p:cNvPr>
          <p:cNvGrpSpPr/>
          <p:nvPr/>
        </p:nvGrpSpPr>
        <p:grpSpPr>
          <a:xfrm>
            <a:off x="-11894" y="6107979"/>
            <a:ext cx="12238184" cy="780916"/>
            <a:chOff x="-11894" y="6107979"/>
            <a:chExt cx="12238184" cy="780916"/>
          </a:xfrm>
        </p:grpSpPr>
        <p:sp>
          <p:nvSpPr>
            <p:cNvPr id="5" name="Rectangle: Rounded Corners 21">
              <a:extLst>
                <a:ext uri="{FF2B5EF4-FFF2-40B4-BE49-F238E27FC236}">
                  <a16:creationId xmlns:a16="http://schemas.microsoft.com/office/drawing/2014/main" id="{8BC5EF07-1BC7-2626-185C-ACCA38B99860}"/>
                </a:ext>
              </a:extLst>
            </p:cNvPr>
            <p:cNvSpPr/>
            <p:nvPr/>
          </p:nvSpPr>
          <p:spPr bwMode="auto">
            <a:xfrm>
              <a:off x="1760336" y="6108602"/>
              <a:ext cx="10465954" cy="780291"/>
            </a:xfrm>
            <a:prstGeom prst="rect">
              <a:avLst/>
            </a:prstGeom>
            <a:solidFill>
              <a:srgbClr val="002B4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: Rounded Corners 21">
              <a:extLst>
                <a:ext uri="{FF2B5EF4-FFF2-40B4-BE49-F238E27FC236}">
                  <a16:creationId xmlns:a16="http://schemas.microsoft.com/office/drawing/2014/main" id="{1C3CE60C-E91E-04CA-73F2-C585D36BB0B1}"/>
                </a:ext>
              </a:extLst>
            </p:cNvPr>
            <p:cNvSpPr/>
            <p:nvPr/>
          </p:nvSpPr>
          <p:spPr bwMode="auto">
            <a:xfrm>
              <a:off x="-11894" y="6108604"/>
              <a:ext cx="1772230" cy="780291"/>
            </a:xfrm>
            <a:prstGeom prst="rect">
              <a:avLst/>
            </a:prstGeom>
            <a:solidFill>
              <a:srgbClr val="5E973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rgbClr val="5E9732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5B5E9E-3ECE-E86D-B149-DD76575893D7}"/>
                </a:ext>
              </a:extLst>
            </p:cNvPr>
            <p:cNvSpPr txBox="1"/>
            <p:nvPr/>
          </p:nvSpPr>
          <p:spPr>
            <a:xfrm>
              <a:off x="100494" y="6329470"/>
              <a:ext cx="16967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800">
                  <a:solidFill>
                    <a:schemeClr val="tx1"/>
                  </a:solidFill>
                </a:rPr>
                <a:t>DISCUSSION</a:t>
              </a:r>
            </a:p>
          </p:txBody>
        </p:sp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8AF8D1F5-6E3C-5028-4E6D-B852FB99412D}"/>
                </a:ext>
              </a:extLst>
            </p:cNvPr>
            <p:cNvSpPr/>
            <p:nvPr/>
          </p:nvSpPr>
          <p:spPr bwMode="auto">
            <a:xfrm>
              <a:off x="1760629" y="6107979"/>
              <a:ext cx="45719" cy="78029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DB847A2-B354-070A-EF2E-FD2226C95D94}"/>
              </a:ext>
            </a:extLst>
          </p:cNvPr>
          <p:cNvSpPr txBox="1"/>
          <p:nvPr/>
        </p:nvSpPr>
        <p:spPr>
          <a:xfrm>
            <a:off x="1921099" y="6171799"/>
            <a:ext cx="1010587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What collateral can we share with our community?</a:t>
            </a:r>
            <a:br>
              <a:rPr lang="en-US" sz="1800"/>
            </a:br>
            <a:r>
              <a:rPr lang="en-US" sz="1800">
                <a:solidFill>
                  <a:schemeClr val="tx1"/>
                </a:solidFill>
              </a:rPr>
              <a:t>What social media platforms or communication channels can we use?</a:t>
            </a:r>
          </a:p>
        </p:txBody>
      </p:sp>
    </p:spTree>
    <p:extLst>
      <p:ext uri="{BB962C8B-B14F-4D97-AF65-F5344CB8AC3E}">
        <p14:creationId xmlns:p14="http://schemas.microsoft.com/office/powerpoint/2010/main" val="251228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3BB09B-C3F9-3462-0FC8-41F5CF15F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15" y="1564925"/>
            <a:ext cx="9064110" cy="298802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/>
              <a:t>CISA’s </a:t>
            </a:r>
            <a:r>
              <a:rPr lang="en-US">
                <a:hlinkClick r:id="rId3"/>
              </a:rPr>
              <a:t>Cybersecurity Awareness Month</a:t>
            </a:r>
            <a:r>
              <a:rPr lang="en-US"/>
              <a:t> web page includes free resources we can use: </a:t>
            </a:r>
          </a:p>
          <a:p>
            <a:pPr marL="337820" lvl="1" indent="0">
              <a:buClr>
                <a:srgbClr val="5E9732"/>
              </a:buClr>
              <a:buNone/>
            </a:pPr>
            <a:endParaRPr lang="en-US" sz="1800" b="1">
              <a:solidFill>
                <a:srgbClr val="5E9732"/>
              </a:solidFill>
              <a:cs typeface="Arial"/>
            </a:endParaRPr>
          </a:p>
          <a:p>
            <a:pPr marL="676275" lvl="2" indent="0">
              <a:buClr>
                <a:srgbClr val="5E9732"/>
              </a:buClr>
              <a:buNone/>
            </a:pPr>
            <a:r>
              <a:rPr lang="en-US" b="1">
                <a:solidFill>
                  <a:srgbClr val="5E9732"/>
                </a:solidFill>
              </a:rPr>
              <a:t>Cybersecurity Awareness Month toolkit</a:t>
            </a:r>
            <a:r>
              <a:rPr lang="en-US">
                <a:solidFill>
                  <a:srgbClr val="5E9732"/>
                </a:solidFill>
              </a:rPr>
              <a:t>: </a:t>
            </a:r>
            <a:r>
              <a:rPr lang="en-US"/>
              <a:t>Customizable tools to help our organization easily participate all month</a:t>
            </a:r>
            <a:endParaRPr lang="en-US">
              <a:cs typeface="Arial"/>
            </a:endParaRPr>
          </a:p>
          <a:p>
            <a:pPr marL="676275" lvl="2" indent="0">
              <a:buClr>
                <a:srgbClr val="5E9732"/>
              </a:buClr>
              <a:buNone/>
            </a:pPr>
            <a:r>
              <a:rPr lang="en-US" b="1">
                <a:solidFill>
                  <a:srgbClr val="5E9732"/>
                </a:solidFill>
              </a:rPr>
              <a:t>Fact Sheets</a:t>
            </a:r>
            <a:r>
              <a:rPr lang="en-US">
                <a:solidFill>
                  <a:srgbClr val="5E9732"/>
                </a:solidFill>
              </a:rPr>
              <a:t>: </a:t>
            </a:r>
            <a:r>
              <a:rPr lang="en-US"/>
              <a:t>Teach employees best practices they can use at work and on their personal devices</a:t>
            </a:r>
            <a:endParaRPr lang="en-US">
              <a:cs typeface="Arial"/>
            </a:endParaRPr>
          </a:p>
          <a:p>
            <a:pPr marL="676275" lvl="2" indent="0">
              <a:buClr>
                <a:srgbClr val="5E9732"/>
              </a:buClr>
              <a:buNone/>
            </a:pPr>
            <a:r>
              <a:rPr lang="en-US" b="1">
                <a:solidFill>
                  <a:srgbClr val="5E9732"/>
                </a:solidFill>
              </a:rPr>
              <a:t>IT tools</a:t>
            </a:r>
            <a:r>
              <a:rPr lang="en-US">
                <a:solidFill>
                  <a:srgbClr val="5E9732"/>
                </a:solidFill>
              </a:rPr>
              <a:t>: </a:t>
            </a:r>
            <a:r>
              <a:rPr lang="en-US"/>
              <a:t>Implement/strengthen the best practices with Cyber Hygiene Services, Logging Made Easy software and other tools and guidance</a:t>
            </a:r>
            <a:r>
              <a:rPr lang="en-US" sz="1800"/>
              <a:t> </a:t>
            </a:r>
            <a:endParaRPr lang="en-US" sz="1800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6257C5-F5CD-65DE-E199-776917AAC3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Resources &amp; tools</a:t>
            </a:r>
            <a:br>
              <a:rPr lang="en-US"/>
            </a:b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B3BD59-3B9A-9448-F181-FDE9B58A9335}"/>
              </a:ext>
            </a:extLst>
          </p:cNvPr>
          <p:cNvGrpSpPr/>
          <p:nvPr/>
        </p:nvGrpSpPr>
        <p:grpSpPr>
          <a:xfrm>
            <a:off x="-11894" y="6107979"/>
            <a:ext cx="12238184" cy="780916"/>
            <a:chOff x="-11894" y="6107979"/>
            <a:chExt cx="12238184" cy="780916"/>
          </a:xfrm>
        </p:grpSpPr>
        <p:sp>
          <p:nvSpPr>
            <p:cNvPr id="15" name="Rectangle: Rounded Corners 21">
              <a:extLst>
                <a:ext uri="{FF2B5EF4-FFF2-40B4-BE49-F238E27FC236}">
                  <a16:creationId xmlns:a16="http://schemas.microsoft.com/office/drawing/2014/main" id="{4AF6F190-FCA8-5B14-3311-05D4CF1C90D9}"/>
                </a:ext>
              </a:extLst>
            </p:cNvPr>
            <p:cNvSpPr/>
            <p:nvPr/>
          </p:nvSpPr>
          <p:spPr bwMode="auto">
            <a:xfrm>
              <a:off x="1760336" y="6108602"/>
              <a:ext cx="10465954" cy="780291"/>
            </a:xfrm>
            <a:prstGeom prst="rect">
              <a:avLst/>
            </a:prstGeom>
            <a:solidFill>
              <a:srgbClr val="002B4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tangle: Rounded Corners 21">
              <a:extLst>
                <a:ext uri="{FF2B5EF4-FFF2-40B4-BE49-F238E27FC236}">
                  <a16:creationId xmlns:a16="http://schemas.microsoft.com/office/drawing/2014/main" id="{23EF2A81-2DF0-5C31-6A70-67CD36F9A9DB}"/>
                </a:ext>
              </a:extLst>
            </p:cNvPr>
            <p:cNvSpPr/>
            <p:nvPr/>
          </p:nvSpPr>
          <p:spPr bwMode="auto">
            <a:xfrm>
              <a:off x="-11894" y="6108604"/>
              <a:ext cx="1772230" cy="780291"/>
            </a:xfrm>
            <a:prstGeom prst="rect">
              <a:avLst/>
            </a:prstGeom>
            <a:solidFill>
              <a:srgbClr val="5E973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rgbClr val="5E9732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05EA90-5DA4-68B0-55E0-7120D135356E}"/>
                </a:ext>
              </a:extLst>
            </p:cNvPr>
            <p:cNvSpPr txBox="1"/>
            <p:nvPr/>
          </p:nvSpPr>
          <p:spPr>
            <a:xfrm>
              <a:off x="100494" y="6329470"/>
              <a:ext cx="16967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800">
                  <a:solidFill>
                    <a:schemeClr val="tx1"/>
                  </a:solidFill>
                </a:rPr>
                <a:t>DISCUSSION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81BFDD-6DBC-F9B2-71B4-0CCCA07D93B7}"/>
                </a:ext>
              </a:extLst>
            </p:cNvPr>
            <p:cNvSpPr txBox="1"/>
            <p:nvPr/>
          </p:nvSpPr>
          <p:spPr>
            <a:xfrm>
              <a:off x="1921099" y="6182684"/>
              <a:ext cx="840770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Shall we participate in Cybersecurity Awareness Month? Who will head it up? </a:t>
              </a:r>
              <a:br>
                <a:rPr lang="en-US" sz="1800">
                  <a:solidFill>
                    <a:schemeClr val="tx1"/>
                  </a:solidFill>
                </a:rPr>
              </a:br>
              <a:r>
                <a:rPr lang="en-US" sz="1800">
                  <a:solidFill>
                    <a:schemeClr val="tx1"/>
                  </a:solidFill>
                </a:rPr>
                <a:t>Who can take the lead on updating our cybersecurity policies and procedures?</a:t>
              </a:r>
            </a:p>
          </p:txBody>
        </p:sp>
        <p:sp>
          <p:nvSpPr>
            <p:cNvPr id="19" name="Rectangle: Rounded Corners 21">
              <a:extLst>
                <a:ext uri="{FF2B5EF4-FFF2-40B4-BE49-F238E27FC236}">
                  <a16:creationId xmlns:a16="http://schemas.microsoft.com/office/drawing/2014/main" id="{5B00DBDE-0E22-1E50-2335-00A4EDC977BE}"/>
                </a:ext>
              </a:extLst>
            </p:cNvPr>
            <p:cNvSpPr/>
            <p:nvPr/>
          </p:nvSpPr>
          <p:spPr bwMode="auto">
            <a:xfrm>
              <a:off x="1760629" y="6107979"/>
              <a:ext cx="45719" cy="78029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6404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08E407-965F-36C0-5151-7B1CC9301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"/>
          </a:xfrm>
        </p:spPr>
        <p:txBody>
          <a:bodyPr/>
          <a:lstStyle/>
          <a:p>
            <a:pPr marL="0" indent="0">
              <a:buNone/>
            </a:pPr>
            <a:r>
              <a:rPr lang="en-US" i="1"/>
              <a:t>Directions: Use this slide to document any actions agreed upon in the meeting.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702DFB-5DC4-D6B3-59E9-92C2F57796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8D5998B-0FC2-A96B-417C-AEFBAA9D01E0}"/>
              </a:ext>
            </a:extLst>
          </p:cNvPr>
          <p:cNvSpPr txBox="1">
            <a:spLocks/>
          </p:cNvSpPr>
          <p:nvPr/>
        </p:nvSpPr>
        <p:spPr>
          <a:xfrm>
            <a:off x="1190625" y="2324688"/>
            <a:ext cx="9248776" cy="3810000"/>
          </a:xfrm>
          <a:prstGeom prst="rect">
            <a:avLst/>
          </a:prstGeom>
        </p:spPr>
        <p:txBody>
          <a:bodyPr/>
          <a:lstStyle>
            <a:lvl1pPr marL="233363" indent="-233363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1500" indent="-22383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itchFamily="2" charset="2"/>
              <a:buChar char="§"/>
              <a:defRPr sz="2200">
                <a:solidFill>
                  <a:srgbClr val="000000"/>
                </a:solidFill>
                <a:latin typeface="+mn-lt"/>
              </a:defRPr>
            </a:lvl2pPr>
            <a:lvl3pPr marL="909638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+mn-lt"/>
              </a:defRPr>
            </a:lvl3pPr>
            <a:lvl4pPr marL="1258888" indent="-231775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</a:defRPr>
            </a:lvl4pPr>
            <a:lvl5pPr marL="15986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+mn-lt"/>
              </a:defRPr>
            </a:lvl5pPr>
            <a:lvl6pPr marL="20558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6pPr>
            <a:lvl7pPr marL="25130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7pPr>
            <a:lvl8pPr marL="29702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8pPr>
            <a:lvl9pPr marL="34274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9pPr>
          </a:lstStyle>
          <a:p>
            <a:pPr>
              <a:buClr>
                <a:srgbClr val="5E9732"/>
              </a:buClr>
            </a:pPr>
            <a:r>
              <a:rPr lang="en-US" sz="20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62693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B26BC3-E306-3E04-DF65-72DAB53875E9}"/>
              </a:ext>
            </a:extLst>
          </p:cNvPr>
          <p:cNvSpPr txBox="1"/>
          <p:nvPr/>
        </p:nvSpPr>
        <p:spPr>
          <a:xfrm>
            <a:off x="1135303" y="1431258"/>
            <a:ext cx="616898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</a:pPr>
            <a:r>
              <a:rPr lang="en-US" sz="5400" b="1" dirty="0">
                <a:solidFill>
                  <a:schemeClr val="tx1"/>
                </a:solidFill>
                <a:latin typeface="Montserrat" pitchFamily="2" charset="0"/>
              </a:rPr>
              <a:t>Cybersecurity </a:t>
            </a:r>
            <a:br>
              <a:rPr lang="en-US" sz="5400" b="1" dirty="0">
                <a:solidFill>
                  <a:schemeClr val="tx1"/>
                </a:solidFill>
                <a:latin typeface="Montserrat" pitchFamily="2" charset="0"/>
              </a:rPr>
            </a:br>
            <a:r>
              <a:rPr lang="en-US" sz="5400" b="1" dirty="0">
                <a:solidFill>
                  <a:schemeClr val="tx1"/>
                </a:solidFill>
                <a:latin typeface="Montserrat" pitchFamily="2" charset="0"/>
              </a:rPr>
              <a:t>Best Practices</a:t>
            </a:r>
          </a:p>
          <a:p>
            <a:pPr>
              <a:buClrTx/>
              <a:buFontTx/>
            </a:pPr>
            <a:r>
              <a:rPr lang="en-US" sz="3000" dirty="0">
                <a:solidFill>
                  <a:schemeClr val="tx1"/>
                </a:solidFill>
              </a:rPr>
              <a:t>For [your organization’s name]</a:t>
            </a:r>
            <a:endParaRPr lang="en-US" sz="3000" dirty="0">
              <a:solidFill>
                <a:schemeClr val="tx1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90024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0DF241F-C224-D6B7-B1C9-4CE132753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640080" tIns="274320" rIns="91440" bIns="91440" anchor="t"/>
          <a:lstStyle/>
          <a:p>
            <a:r>
              <a:rPr lang="en-US"/>
              <a:t>Roadmap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C7C83F-29F2-16AD-A88E-80DB17EE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850" y="1774991"/>
            <a:ext cx="4968875" cy="3819770"/>
          </a:xfrm>
        </p:spPr>
        <p:txBody>
          <a:bodyPr lIns="91440" tIns="45720" rIns="91440" bIns="45720" anchor="t"/>
          <a:lstStyle/>
          <a:p>
            <a:pPr marL="233045" indent="-233045">
              <a:buClr>
                <a:srgbClr val="5E9732"/>
              </a:buClr>
            </a:pPr>
            <a:r>
              <a:rPr lang="en-US" sz="2000"/>
              <a:t>What Cybersecurity Awareness Month is and why </a:t>
            </a:r>
            <a:r>
              <a:rPr lang="en-US" sz="2000">
                <a:solidFill>
                  <a:srgbClr val="5E9732"/>
                </a:solidFill>
              </a:rPr>
              <a:t>[your organization’s name] </a:t>
            </a:r>
            <a:r>
              <a:rPr lang="en-US" sz="2000"/>
              <a:t>should participate</a:t>
            </a:r>
            <a:endParaRPr lang="en-US"/>
          </a:p>
          <a:p>
            <a:pPr marL="233045" indent="-233045">
              <a:buClr>
                <a:srgbClr val="5E9732"/>
              </a:buClr>
            </a:pPr>
            <a:r>
              <a:rPr lang="en-US" sz="2000"/>
              <a:t>Why cybersecurity matters</a:t>
            </a:r>
            <a:endParaRPr lang="en-US" sz="2000">
              <a:cs typeface="Arial"/>
            </a:endParaRPr>
          </a:p>
          <a:p>
            <a:pPr marL="233045" indent="-233045">
              <a:buClr>
                <a:srgbClr val="5E9732"/>
              </a:buClr>
            </a:pPr>
            <a:r>
              <a:rPr lang="en-US" sz="2000"/>
              <a:t>Where we stand regarding the cybersecurity best practices that CISA recommends for organizations that own, operate, supply, support, or otherwise connect with critical infrastructure</a:t>
            </a:r>
            <a:endParaRPr lang="en-US" sz="2000">
              <a:highlight>
                <a:srgbClr val="FFFF00"/>
              </a:highlight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7F2C3-0F58-4FF6-0104-04D4915B88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963" y="1784761"/>
            <a:ext cx="4322619" cy="4385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868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D2D82D-E5C7-DB49-3652-8FDD2AEE3922}"/>
              </a:ext>
            </a:extLst>
          </p:cNvPr>
          <p:cNvSpPr/>
          <p:nvPr/>
        </p:nvSpPr>
        <p:spPr bwMode="auto">
          <a:xfrm>
            <a:off x="5086009" y="1984962"/>
            <a:ext cx="6133926" cy="66260"/>
          </a:xfrm>
          <a:prstGeom prst="rect">
            <a:avLst/>
          </a:prstGeom>
          <a:solidFill>
            <a:srgbClr val="00528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 descr="A picture containing icon&#10;&#10;AI-generated content may be incorrect.">
            <a:extLst>
              <a:ext uri="{FF2B5EF4-FFF2-40B4-BE49-F238E27FC236}">
                <a16:creationId xmlns:a16="http://schemas.microsoft.com/office/drawing/2014/main" id="{7C665891-BB9B-9B25-FE76-4313B07F1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490" y="2519233"/>
            <a:ext cx="6238445" cy="2524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024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D5515A-99AC-810A-5CBE-E6C54AFD5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08" y="1309437"/>
            <a:ext cx="6784337" cy="4102095"/>
          </a:xfrm>
        </p:spPr>
        <p:txBody>
          <a:bodyPr lIns="45720" tIns="45720" rIns="45720" bIns="45720" anchor="t"/>
          <a:lstStyle/>
          <a:p>
            <a:pPr marL="233045" indent="-233045">
              <a:buClr>
                <a:srgbClr val="5E9732"/>
              </a:buClr>
            </a:pPr>
            <a:r>
              <a:rPr lang="en-US" b="1" dirty="0">
                <a:ea typeface="+mn-lt"/>
                <a:cs typeface="+mn-lt"/>
              </a:rPr>
              <a:t>October is Cybersecurity Awareness Month! </a:t>
            </a:r>
            <a:r>
              <a:rPr lang="en-US" dirty="0">
                <a:ea typeface="+mn-lt"/>
                <a:cs typeface="+mn-lt"/>
              </a:rPr>
              <a:t>For more than 20 years, this awareness campaign has highlighted </a:t>
            </a:r>
            <a:r>
              <a:rPr lang="en-US" dirty="0">
                <a:solidFill>
                  <a:srgbClr val="1B1B1B"/>
                </a:solidFill>
                <a:ea typeface="+mn-lt"/>
                <a:cs typeface="+mn-lt"/>
              </a:rPr>
              <a:t>the importance of taking daily action to reduce risks when online and using connected devices. </a:t>
            </a:r>
          </a:p>
          <a:p>
            <a:pPr marL="233045" indent="-233045">
              <a:buClr>
                <a:srgbClr val="5E9732"/>
              </a:buClr>
            </a:pPr>
            <a:r>
              <a:rPr lang="en-US" dirty="0">
                <a:solidFill>
                  <a:srgbClr val="1B1B1B"/>
                </a:solidFill>
                <a:ea typeface="+mn-lt"/>
                <a:cs typeface="+mn-lt"/>
              </a:rPr>
              <a:t>The 2025 theme is </a:t>
            </a:r>
            <a:r>
              <a:rPr lang="en-US" b="1" dirty="0"/>
              <a:t>Building a Cyber Strong America</a:t>
            </a:r>
            <a:r>
              <a:rPr lang="en-US" dirty="0"/>
              <a:t>, highlighting the need to strengthen the country's infrastructure against cyber threats, ensuring resilience and security. </a:t>
            </a:r>
            <a:endParaRPr lang="en-US" dirty="0">
              <a:solidFill>
                <a:srgbClr val="1B1B1B"/>
              </a:solidFill>
              <a:ea typeface="Calibri"/>
              <a:cs typeface="+mn-lt"/>
            </a:endParaRPr>
          </a:p>
          <a:p>
            <a:pPr marL="233045" indent="-233045">
              <a:buClr>
                <a:srgbClr val="5E9732"/>
              </a:buClr>
            </a:pPr>
            <a:r>
              <a:rPr lang="en-US" dirty="0">
                <a:solidFill>
                  <a:srgbClr val="1B1B1B"/>
                </a:solidFill>
                <a:ea typeface="+mn-lt"/>
                <a:cs typeface="+mn-lt"/>
              </a:rPr>
              <a:t>This year, the focus is on the government entities and small and medium businesses that play a role in keeping the nation’s critical infrastructure running.  </a:t>
            </a:r>
            <a:endParaRPr lang="en-US" dirty="0">
              <a:solidFill>
                <a:srgbClr val="1B1B1B"/>
              </a:solidFill>
              <a:ea typeface="Calibri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2EB8A8-70D5-2136-C2D3-76B180AAAB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Cybersecurity Awareness Month </a:t>
            </a:r>
          </a:p>
        </p:txBody>
      </p:sp>
      <p:pic>
        <p:nvPicPr>
          <p:cNvPr id="5" name="Picture 4" descr="A blue and white logo with a bird and a city in the background&#10;&#10;AI-generated content may be incorrect.">
            <a:extLst>
              <a:ext uri="{FF2B5EF4-FFF2-40B4-BE49-F238E27FC236}">
                <a16:creationId xmlns:a16="http://schemas.microsoft.com/office/drawing/2014/main" id="{1BA7F22E-07AA-E17A-B69A-6B586C5DEB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950" y="1528762"/>
            <a:ext cx="380047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60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A885BA-F3C4-F7FE-E928-33632E3D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504" y="2669664"/>
            <a:ext cx="6676878" cy="4533313"/>
          </a:xfrm>
        </p:spPr>
        <p:txBody>
          <a:bodyPr lIns="91440" tIns="45720" rIns="91440" bIns="45720" anchor="t"/>
          <a:lstStyle/>
          <a:p>
            <a:pPr marL="233045" indent="-233045">
              <a:buClr>
                <a:srgbClr val="5E9732"/>
              </a:buClr>
            </a:pPr>
            <a:r>
              <a:rPr lang="en-US" sz="2000"/>
              <a:t>Many organizations are directly or indirectly connected to critical infrastructure. </a:t>
            </a:r>
            <a:endParaRPr lang="en-US"/>
          </a:p>
          <a:p>
            <a:pPr marL="233045" indent="-233045">
              <a:buClr>
                <a:srgbClr val="5E9732"/>
              </a:buClr>
            </a:pPr>
            <a:r>
              <a:rPr lang="en-US" sz="2000"/>
              <a:t>If an organization’s systems are compromised, it could disrupt essential services and impact public safety. </a:t>
            </a:r>
            <a:endParaRPr lang="en-US" sz="2000">
              <a:cs typeface="Arial"/>
            </a:endParaRPr>
          </a:p>
          <a:p>
            <a:pPr marL="233045" indent="-233045">
              <a:buClr>
                <a:srgbClr val="5E9732"/>
              </a:buClr>
            </a:pPr>
            <a:endParaRPr lang="en-US" sz="2000">
              <a:cs typeface="Arial"/>
            </a:endParaRP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5F1D6A-740A-FE30-E7C2-DCA7EF5815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Why cybersecurity matters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684BE-4F31-5D93-9DBA-BB775744F5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963" y="1784761"/>
            <a:ext cx="4322619" cy="4385130"/>
          </a:xfrm>
          <a:prstGeom prst="rect">
            <a:avLst/>
          </a:prstGeom>
        </p:spPr>
      </p:pic>
      <p:pic>
        <p:nvPicPr>
          <p:cNvPr id="6" name="Picture 5" descr="A green padlock on a white shield&#10;&#10;AI-generated content may be incorrect.">
            <a:extLst>
              <a:ext uri="{FF2B5EF4-FFF2-40B4-BE49-F238E27FC236}">
                <a16:creationId xmlns:a16="http://schemas.microsoft.com/office/drawing/2014/main" id="{5B234249-896D-778A-7C32-DF6B0CE42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388" y="1981200"/>
            <a:ext cx="1060162" cy="137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50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F192AF-8C6F-F0B7-9BD6-8C43067B8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42" y="1561088"/>
            <a:ext cx="10935286" cy="201078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3200" b="1"/>
              <a:t>Cybersecurity is a culture, not just a checklist. </a:t>
            </a:r>
          </a:p>
          <a:p>
            <a:pPr marL="0" indent="0">
              <a:buNone/>
            </a:pPr>
            <a:r>
              <a:rPr lang="en-US"/>
              <a:t>A strong cybersecurity culture includes clear policies, regular employee training, and engagement from IT and leadership. It also means ensuring that partners and vendors follow strong security practices. </a:t>
            </a:r>
            <a:endParaRPr lang="en-US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F5EA1A-534E-E975-4384-074EE24B41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Create a culture of cybersecurity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C96EEC-0432-3CAB-657B-7C3B9F65DC4F}"/>
              </a:ext>
            </a:extLst>
          </p:cNvPr>
          <p:cNvGrpSpPr/>
          <p:nvPr/>
        </p:nvGrpSpPr>
        <p:grpSpPr>
          <a:xfrm>
            <a:off x="-11894" y="6107979"/>
            <a:ext cx="12238184" cy="780916"/>
            <a:chOff x="-11894" y="6107979"/>
            <a:chExt cx="12238184" cy="780916"/>
          </a:xfrm>
        </p:grpSpPr>
        <p:sp>
          <p:nvSpPr>
            <p:cNvPr id="5" name="Rectangle: Rounded Corners 21">
              <a:extLst>
                <a:ext uri="{FF2B5EF4-FFF2-40B4-BE49-F238E27FC236}">
                  <a16:creationId xmlns:a16="http://schemas.microsoft.com/office/drawing/2014/main" id="{35580C7C-0B3E-5AEF-99F0-28E31C81FB9F}"/>
                </a:ext>
              </a:extLst>
            </p:cNvPr>
            <p:cNvSpPr/>
            <p:nvPr/>
          </p:nvSpPr>
          <p:spPr bwMode="auto">
            <a:xfrm>
              <a:off x="1760336" y="6108602"/>
              <a:ext cx="10465954" cy="780291"/>
            </a:xfrm>
            <a:prstGeom prst="rect">
              <a:avLst/>
            </a:prstGeom>
            <a:solidFill>
              <a:srgbClr val="002B4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: Rounded Corners 21">
              <a:extLst>
                <a:ext uri="{FF2B5EF4-FFF2-40B4-BE49-F238E27FC236}">
                  <a16:creationId xmlns:a16="http://schemas.microsoft.com/office/drawing/2014/main" id="{7F681EB7-E798-FE7B-B189-B0D97D82F326}"/>
                </a:ext>
              </a:extLst>
            </p:cNvPr>
            <p:cNvSpPr/>
            <p:nvPr/>
          </p:nvSpPr>
          <p:spPr bwMode="auto">
            <a:xfrm>
              <a:off x="-11894" y="6108604"/>
              <a:ext cx="1772230" cy="780291"/>
            </a:xfrm>
            <a:prstGeom prst="rect">
              <a:avLst/>
            </a:prstGeom>
            <a:solidFill>
              <a:srgbClr val="5E973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rgbClr val="5E9732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8FDCA8-A237-9CD7-6A61-CB531F3DECE5}"/>
                </a:ext>
              </a:extLst>
            </p:cNvPr>
            <p:cNvSpPr txBox="1"/>
            <p:nvPr/>
          </p:nvSpPr>
          <p:spPr>
            <a:xfrm>
              <a:off x="100494" y="6329470"/>
              <a:ext cx="16967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800">
                  <a:solidFill>
                    <a:schemeClr val="tx1"/>
                  </a:solidFill>
                </a:rPr>
                <a:t>DISCUSSION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FC4F4E-948A-AA89-977E-EBE8BDD794F9}"/>
                </a:ext>
              </a:extLst>
            </p:cNvPr>
            <p:cNvSpPr txBox="1"/>
            <p:nvPr/>
          </p:nvSpPr>
          <p:spPr>
            <a:xfrm>
              <a:off x="1921098" y="6182684"/>
              <a:ext cx="962932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Do we have an organization-wide cybersecurity policy in place? Is it followed consistently?</a:t>
              </a:r>
              <a:br>
                <a:rPr lang="en-US" sz="1800">
                  <a:solidFill>
                    <a:schemeClr val="tx1"/>
                  </a:solidFill>
                </a:rPr>
              </a:br>
              <a:r>
                <a:rPr lang="en-US" sz="1800">
                  <a:solidFill>
                    <a:schemeClr val="tx1"/>
                  </a:solidFill>
                </a:rPr>
                <a:t>Are we holding our partners and vendors to the same standards?</a:t>
              </a:r>
              <a:endParaRPr lang="en-US" sz="1800"/>
            </a:p>
          </p:txBody>
        </p:sp>
        <p:sp>
          <p:nvSpPr>
            <p:cNvPr id="9" name="Rectangle: Rounded Corners 21">
              <a:extLst>
                <a:ext uri="{FF2B5EF4-FFF2-40B4-BE49-F238E27FC236}">
                  <a16:creationId xmlns:a16="http://schemas.microsoft.com/office/drawing/2014/main" id="{BAC433A5-D371-CFB6-286F-73D0FE59DBE1}"/>
                </a:ext>
              </a:extLst>
            </p:cNvPr>
            <p:cNvSpPr/>
            <p:nvPr/>
          </p:nvSpPr>
          <p:spPr bwMode="auto">
            <a:xfrm>
              <a:off x="1760629" y="6107979"/>
              <a:ext cx="45719" cy="78029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392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59691-53A2-5130-10A7-6941C09B0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AF1544-4CEF-EC5C-084F-81F16D82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603" y="1561513"/>
            <a:ext cx="11113478" cy="959546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following four practices are the foundation of organizational cybersecurity and should be as automatic as buckling a seatbelt:</a:t>
            </a:r>
            <a:endParaRPr lang="en-US" sz="1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0DF42A-D9C5-F0E4-0238-B4AEB97194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Four cybersecurity essentials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4DF518-DE68-3AF5-4708-036476E164FB}"/>
              </a:ext>
            </a:extLst>
          </p:cNvPr>
          <p:cNvGrpSpPr/>
          <p:nvPr/>
        </p:nvGrpSpPr>
        <p:grpSpPr>
          <a:xfrm>
            <a:off x="1570154" y="2809446"/>
            <a:ext cx="1158905" cy="2704882"/>
            <a:chOff x="1449323" y="2087715"/>
            <a:chExt cx="1764467" cy="41182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F57E01-2758-EE0D-CCCC-A7100D43F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2062" y="5453837"/>
              <a:ext cx="746263" cy="752140"/>
            </a:xfrm>
            <a:prstGeom prst="rect">
              <a:avLst/>
            </a:prstGeom>
          </p:spPr>
        </p:pic>
        <p:pic>
          <p:nvPicPr>
            <p:cNvPr id="5" name="Picture 4" descr="A green and white rectangular object with a black background&#10;&#10;AI-generated content may be incorrect.">
              <a:extLst>
                <a:ext uri="{FF2B5EF4-FFF2-40B4-BE49-F238E27FC236}">
                  <a16:creationId xmlns:a16="http://schemas.microsoft.com/office/drawing/2014/main" id="{85DE4535-3CAD-B54B-D478-5F23EA4B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9323" y="3191975"/>
              <a:ext cx="1764467" cy="633768"/>
            </a:xfrm>
            <a:prstGeom prst="rect">
              <a:avLst/>
            </a:prstGeom>
          </p:spPr>
        </p:pic>
        <p:pic>
          <p:nvPicPr>
            <p:cNvPr id="6" name="Picture 5" descr="A computer and a phone with a check mark&#10;&#10;AI-generated content may be incorrect.">
              <a:extLst>
                <a:ext uri="{FF2B5EF4-FFF2-40B4-BE49-F238E27FC236}">
                  <a16:creationId xmlns:a16="http://schemas.microsoft.com/office/drawing/2014/main" id="{0657768E-F860-EEA4-36B5-952FF1299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1593" y="4186457"/>
              <a:ext cx="974076" cy="924067"/>
            </a:xfrm>
            <a:prstGeom prst="rect">
              <a:avLst/>
            </a:prstGeom>
          </p:spPr>
        </p:pic>
        <p:pic>
          <p:nvPicPr>
            <p:cNvPr id="7" name="Picture 6" descr="A blue and white box with a red hook&#10;&#10;AI-generated content may be incorrect.">
              <a:extLst>
                <a:ext uri="{FF2B5EF4-FFF2-40B4-BE49-F238E27FC236}">
                  <a16:creationId xmlns:a16="http://schemas.microsoft.com/office/drawing/2014/main" id="{0BE4911A-7A02-AFB2-F26F-43968CE1F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5823" y="2087715"/>
              <a:ext cx="849243" cy="65772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A5FBB6C-56C3-677F-EBFC-AD4B956C330C}"/>
              </a:ext>
            </a:extLst>
          </p:cNvPr>
          <p:cNvSpPr txBox="1"/>
          <p:nvPr/>
        </p:nvSpPr>
        <p:spPr>
          <a:xfrm>
            <a:off x="2781300" y="2763499"/>
            <a:ext cx="90875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sz="1800" b="1">
                <a:solidFill>
                  <a:srgbClr val="5E9732"/>
                </a:solidFill>
              </a:rPr>
              <a:t>Teach employees to avoid phishing </a:t>
            </a:r>
          </a:p>
          <a:p>
            <a:pPr marL="0" indent="0">
              <a:buNone/>
            </a:pPr>
            <a:r>
              <a:rPr lang="en-US" sz="1600"/>
              <a:t>Recognizing and reporting suspicious emails and links may prevent cyber attacks.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1800" b="1">
                <a:solidFill>
                  <a:srgbClr val="5E9732"/>
                </a:solidFill>
              </a:rPr>
              <a:t>Require strong passwords </a:t>
            </a:r>
            <a:br>
              <a:rPr lang="en-US" sz="1800">
                <a:solidFill>
                  <a:srgbClr val="5E9732"/>
                </a:solidFill>
              </a:rPr>
            </a:br>
            <a:r>
              <a:rPr lang="en-US" sz="1600"/>
              <a:t>Long, random, unique passwords make accounts harder to breach.</a:t>
            </a:r>
          </a:p>
          <a:p>
            <a:pPr>
              <a:spcBef>
                <a:spcPts val="1600"/>
              </a:spcBef>
            </a:pPr>
            <a:r>
              <a:rPr lang="en-US" sz="1800" b="1">
                <a:solidFill>
                  <a:srgbClr val="5E9732"/>
                </a:solidFill>
              </a:rPr>
              <a:t>Require multifactor authentication </a:t>
            </a:r>
            <a:br>
              <a:rPr lang="en-US" sz="1800" b="1">
                <a:solidFill>
                  <a:srgbClr val="5E9732"/>
                </a:solidFill>
              </a:rPr>
            </a:br>
            <a:r>
              <a:rPr lang="en-US" sz="1600"/>
              <a:t>Adds an extra layer of protection if a password is compromised.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1800" b="1">
                <a:solidFill>
                  <a:srgbClr val="5E9732"/>
                </a:solidFill>
              </a:rPr>
              <a:t>Update software</a:t>
            </a:r>
            <a:r>
              <a:rPr lang="en-US" sz="1800">
                <a:solidFill>
                  <a:srgbClr val="5E9732"/>
                </a:solidFill>
              </a:rPr>
              <a:t> </a:t>
            </a:r>
            <a:br>
              <a:rPr lang="en-US" sz="1800">
                <a:solidFill>
                  <a:srgbClr val="5E9732"/>
                </a:solidFill>
              </a:rPr>
            </a:br>
            <a:r>
              <a:rPr lang="en-US" sz="1600"/>
              <a:t>Keeps systems protected against known vulnerabilities.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F2A756-69A3-0853-052D-7E85970302CF}"/>
              </a:ext>
            </a:extLst>
          </p:cNvPr>
          <p:cNvGrpSpPr/>
          <p:nvPr/>
        </p:nvGrpSpPr>
        <p:grpSpPr>
          <a:xfrm>
            <a:off x="-11894" y="6107979"/>
            <a:ext cx="12238184" cy="780916"/>
            <a:chOff x="-11894" y="6107979"/>
            <a:chExt cx="12238184" cy="780916"/>
          </a:xfrm>
        </p:grpSpPr>
        <p:sp>
          <p:nvSpPr>
            <p:cNvPr id="11" name="Rectangle: Rounded Corners 21">
              <a:extLst>
                <a:ext uri="{FF2B5EF4-FFF2-40B4-BE49-F238E27FC236}">
                  <a16:creationId xmlns:a16="http://schemas.microsoft.com/office/drawing/2014/main" id="{92E11A44-01BD-5EBD-8EE2-6D554B03FE14}"/>
                </a:ext>
              </a:extLst>
            </p:cNvPr>
            <p:cNvSpPr/>
            <p:nvPr/>
          </p:nvSpPr>
          <p:spPr bwMode="auto">
            <a:xfrm>
              <a:off x="1760336" y="6108602"/>
              <a:ext cx="10465954" cy="780291"/>
            </a:xfrm>
            <a:prstGeom prst="rect">
              <a:avLst/>
            </a:prstGeom>
            <a:solidFill>
              <a:srgbClr val="002B4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F2E9FB9-5584-35B0-E539-F8FD5560A2BF}"/>
                </a:ext>
              </a:extLst>
            </p:cNvPr>
            <p:cNvSpPr/>
            <p:nvPr/>
          </p:nvSpPr>
          <p:spPr bwMode="auto">
            <a:xfrm>
              <a:off x="-11894" y="6108604"/>
              <a:ext cx="1772230" cy="780291"/>
            </a:xfrm>
            <a:prstGeom prst="rect">
              <a:avLst/>
            </a:prstGeom>
            <a:solidFill>
              <a:srgbClr val="5E973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rgbClr val="5E9732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3ED1297-6794-FD07-AA03-FA9D2EE163A7}"/>
                </a:ext>
              </a:extLst>
            </p:cNvPr>
            <p:cNvSpPr txBox="1"/>
            <p:nvPr/>
          </p:nvSpPr>
          <p:spPr>
            <a:xfrm>
              <a:off x="100494" y="6329470"/>
              <a:ext cx="16967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800">
                  <a:solidFill>
                    <a:schemeClr val="tx1"/>
                  </a:solidFill>
                </a:rPr>
                <a:t>DISCUSSION</a:t>
              </a:r>
            </a:p>
          </p:txBody>
        </p:sp>
        <p:sp>
          <p:nvSpPr>
            <p:cNvPr id="12" name="Rectangle: Rounded Corners 21">
              <a:extLst>
                <a:ext uri="{FF2B5EF4-FFF2-40B4-BE49-F238E27FC236}">
                  <a16:creationId xmlns:a16="http://schemas.microsoft.com/office/drawing/2014/main" id="{2533F464-638E-44A9-0D6C-85E643D16A20}"/>
                </a:ext>
              </a:extLst>
            </p:cNvPr>
            <p:cNvSpPr/>
            <p:nvPr/>
          </p:nvSpPr>
          <p:spPr bwMode="auto">
            <a:xfrm>
              <a:off x="1760629" y="6107979"/>
              <a:ext cx="45719" cy="78029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147F238-D4DD-0A7B-FF6C-3275BA6A077E}"/>
              </a:ext>
            </a:extLst>
          </p:cNvPr>
          <p:cNvSpPr txBox="1"/>
          <p:nvPr/>
        </p:nvSpPr>
        <p:spPr>
          <a:xfrm>
            <a:off x="1921099" y="6171799"/>
            <a:ext cx="1010587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Are we doing these things, and are they documented in our cybersecurity policy?</a:t>
            </a:r>
            <a:br>
              <a:rPr lang="en-US" sz="1800"/>
            </a:br>
            <a:r>
              <a:rPr lang="en-US" sz="1800">
                <a:solidFill>
                  <a:schemeClr val="tx1"/>
                </a:solidFill>
              </a:rPr>
              <a:t>Is there room for improvement?</a:t>
            </a:r>
          </a:p>
        </p:txBody>
      </p:sp>
    </p:spTree>
    <p:extLst>
      <p:ext uri="{BB962C8B-B14F-4D97-AF65-F5344CB8AC3E}">
        <p14:creationId xmlns:p14="http://schemas.microsoft.com/office/powerpoint/2010/main" val="1725618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B22399-81E3-7C02-2AC9-91BE90C49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89" y="1533378"/>
            <a:ext cx="10560821" cy="89585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/>
              <a:t>Once the core protections are in place, we can strengthen our defenses with additional practices: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998FB6-D639-4D5A-DBEC-726EBB9984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Level up our defenses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9A3E34-FB2D-018A-38D9-8BC8E71819DB}"/>
              </a:ext>
            </a:extLst>
          </p:cNvPr>
          <p:cNvSpPr txBox="1"/>
          <p:nvPr/>
        </p:nvSpPr>
        <p:spPr>
          <a:xfrm>
            <a:off x="3577876" y="2646927"/>
            <a:ext cx="4450797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sz="1800" b="1">
                <a:solidFill>
                  <a:srgbClr val="5E9732"/>
                </a:solidFill>
              </a:rPr>
              <a:t>Use logging and monitoring</a:t>
            </a:r>
          </a:p>
          <a:p>
            <a:pPr marL="0" indent="0">
              <a:buNone/>
            </a:pPr>
            <a:r>
              <a:rPr lang="en-US" sz="1600"/>
              <a:t>Helps detect suspicious activity early to prevent or limit damage.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1800" b="1">
                <a:solidFill>
                  <a:srgbClr val="5E9732"/>
                </a:solidFill>
              </a:rPr>
              <a:t>Back up data</a:t>
            </a:r>
            <a:br>
              <a:rPr lang="en-US" sz="1800">
                <a:solidFill>
                  <a:srgbClr val="5E9732"/>
                </a:solidFill>
              </a:rPr>
            </a:br>
            <a:r>
              <a:rPr lang="en-US" sz="1600"/>
              <a:t>Ensures you can recover quickly from ransomware or data loss.</a:t>
            </a:r>
          </a:p>
          <a:p>
            <a:pPr>
              <a:spcBef>
                <a:spcPts val="2400"/>
              </a:spcBef>
            </a:pPr>
            <a:r>
              <a:rPr lang="en-US" sz="1800" b="1">
                <a:solidFill>
                  <a:srgbClr val="5E9732"/>
                </a:solidFill>
              </a:rPr>
              <a:t>Encrypt data</a:t>
            </a:r>
            <a:br>
              <a:rPr lang="en-US" sz="1800" b="1">
                <a:solidFill>
                  <a:srgbClr val="5E9732"/>
                </a:solidFill>
              </a:rPr>
            </a:br>
            <a:r>
              <a:rPr lang="en-US" sz="1600"/>
              <a:t>Makes stolen data unreadable without the proper key.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2774AC-27B0-B45D-AB22-5DDBFDE3651D}"/>
              </a:ext>
            </a:extLst>
          </p:cNvPr>
          <p:cNvSpPr txBox="1"/>
          <p:nvPr/>
        </p:nvSpPr>
        <p:spPr>
          <a:xfrm>
            <a:off x="2440457" y="5531642"/>
            <a:ext cx="8963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Are we doing these things, and are they documented in our cybersecurity policy? 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Is there room for improvement?</a:t>
            </a:r>
            <a:endParaRPr lang="en-US" sz="18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9A003D-0E0F-B8D2-3146-A64F492C2729}"/>
              </a:ext>
            </a:extLst>
          </p:cNvPr>
          <p:cNvGrpSpPr/>
          <p:nvPr/>
        </p:nvGrpSpPr>
        <p:grpSpPr>
          <a:xfrm>
            <a:off x="2440192" y="2683807"/>
            <a:ext cx="992903" cy="2712832"/>
            <a:chOff x="1658556" y="2683807"/>
            <a:chExt cx="992903" cy="27128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76AB8A-40FF-3E8C-C5EB-6C97684518C6}"/>
                </a:ext>
              </a:extLst>
            </p:cNvPr>
            <p:cNvGrpSpPr/>
            <p:nvPr/>
          </p:nvGrpSpPr>
          <p:grpSpPr>
            <a:xfrm>
              <a:off x="1787224" y="2683807"/>
              <a:ext cx="864235" cy="1727955"/>
              <a:chOff x="1779819" y="1861091"/>
              <a:chExt cx="1315823" cy="263086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17EE2EF-B39F-5883-29EE-EB85622B8B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1899790" y="1861091"/>
                <a:ext cx="1195852" cy="94233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4A9443F-859A-B0A3-62F9-6B4A30062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1779819" y="3396554"/>
                <a:ext cx="1195852" cy="1095399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778C738-EF84-EE13-4C4C-FDC04DE5900E}"/>
                </a:ext>
              </a:extLst>
            </p:cNvPr>
            <p:cNvGrpSpPr/>
            <p:nvPr/>
          </p:nvGrpSpPr>
          <p:grpSpPr>
            <a:xfrm>
              <a:off x="1658556" y="4741552"/>
              <a:ext cx="860175" cy="655087"/>
              <a:chOff x="849362" y="2900616"/>
              <a:chExt cx="1548744" cy="1179483"/>
            </a:xfrm>
          </p:grpSpPr>
          <p:pic>
            <p:nvPicPr>
              <p:cNvPr id="16" name="Picture 15" descr="A blue and green folder with a piece of paper&#10;&#10;AI-generated content may be incorrect.">
                <a:extLst>
                  <a:ext uri="{FF2B5EF4-FFF2-40B4-BE49-F238E27FC236}">
                    <a16:creationId xmlns:a16="http://schemas.microsoft.com/office/drawing/2014/main" id="{0EF71BDF-0BDF-C5D6-2DB1-7AAC30052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8680" y="3127140"/>
                <a:ext cx="1119426" cy="952959"/>
              </a:xfrm>
              <a:prstGeom prst="rect">
                <a:avLst/>
              </a:prstGeom>
            </p:spPr>
          </p:pic>
          <p:pic>
            <p:nvPicPr>
              <p:cNvPr id="17" name="Picture 16" descr="A blue and white padlock with a green key&#10;&#10;AI-generated content may be incorrect.">
                <a:extLst>
                  <a:ext uri="{FF2B5EF4-FFF2-40B4-BE49-F238E27FC236}">
                    <a16:creationId xmlns:a16="http://schemas.microsoft.com/office/drawing/2014/main" id="{6DE6828D-ED1A-75E9-49A0-C1F933D460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9362" y="2900616"/>
                <a:ext cx="842777" cy="1092242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5B7C16-58E9-14AB-5EB5-31C89C580AC3}"/>
              </a:ext>
            </a:extLst>
          </p:cNvPr>
          <p:cNvGrpSpPr/>
          <p:nvPr/>
        </p:nvGrpSpPr>
        <p:grpSpPr>
          <a:xfrm>
            <a:off x="-11894" y="6107979"/>
            <a:ext cx="12238184" cy="780916"/>
            <a:chOff x="-11894" y="6107979"/>
            <a:chExt cx="12238184" cy="780916"/>
          </a:xfrm>
        </p:grpSpPr>
        <p:sp>
          <p:nvSpPr>
            <p:cNvPr id="10" name="Rectangle: Rounded Corners 21">
              <a:extLst>
                <a:ext uri="{FF2B5EF4-FFF2-40B4-BE49-F238E27FC236}">
                  <a16:creationId xmlns:a16="http://schemas.microsoft.com/office/drawing/2014/main" id="{D69CA6BB-C0F4-26EA-197F-4AC3F89A6F54}"/>
                </a:ext>
              </a:extLst>
            </p:cNvPr>
            <p:cNvSpPr/>
            <p:nvPr/>
          </p:nvSpPr>
          <p:spPr bwMode="auto">
            <a:xfrm>
              <a:off x="1760336" y="6108602"/>
              <a:ext cx="10465954" cy="780291"/>
            </a:xfrm>
            <a:prstGeom prst="rect">
              <a:avLst/>
            </a:prstGeom>
            <a:solidFill>
              <a:srgbClr val="002B4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: Rounded Corners 21">
              <a:extLst>
                <a:ext uri="{FF2B5EF4-FFF2-40B4-BE49-F238E27FC236}">
                  <a16:creationId xmlns:a16="http://schemas.microsoft.com/office/drawing/2014/main" id="{CBA17F71-7AE6-B6E1-1259-10FD6715DA85}"/>
                </a:ext>
              </a:extLst>
            </p:cNvPr>
            <p:cNvSpPr/>
            <p:nvPr/>
          </p:nvSpPr>
          <p:spPr bwMode="auto">
            <a:xfrm>
              <a:off x="-11894" y="6108604"/>
              <a:ext cx="1772230" cy="780291"/>
            </a:xfrm>
            <a:prstGeom prst="rect">
              <a:avLst/>
            </a:prstGeom>
            <a:solidFill>
              <a:srgbClr val="5E973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rgbClr val="5E9732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794DCC-C6E8-4E5B-69EA-DFCF377AD0F4}"/>
                </a:ext>
              </a:extLst>
            </p:cNvPr>
            <p:cNvSpPr txBox="1"/>
            <p:nvPr/>
          </p:nvSpPr>
          <p:spPr>
            <a:xfrm>
              <a:off x="100494" y="6329470"/>
              <a:ext cx="16967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800">
                  <a:solidFill>
                    <a:schemeClr val="tx1"/>
                  </a:solidFill>
                </a:rPr>
                <a:t>DISCUSSION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CE6918-FE44-B0D7-907E-2328361A3211}"/>
                </a:ext>
              </a:extLst>
            </p:cNvPr>
            <p:cNvSpPr txBox="1"/>
            <p:nvPr/>
          </p:nvSpPr>
          <p:spPr>
            <a:xfrm>
              <a:off x="1921099" y="6171799"/>
              <a:ext cx="10105873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Are we doing these things, and are they documented in our cybersecurity policy?</a:t>
              </a:r>
              <a:br>
                <a:rPr lang="en-US" sz="1800"/>
              </a:br>
              <a:r>
                <a:rPr lang="en-US" sz="1800">
                  <a:solidFill>
                    <a:schemeClr val="tx1"/>
                  </a:solidFill>
                </a:rPr>
                <a:t>Is there room for improvement?</a:t>
              </a:r>
            </a:p>
          </p:txBody>
        </p:sp>
        <p:sp>
          <p:nvSpPr>
            <p:cNvPr id="18" name="Rectangle: Rounded Corners 21">
              <a:extLst>
                <a:ext uri="{FF2B5EF4-FFF2-40B4-BE49-F238E27FC236}">
                  <a16:creationId xmlns:a16="http://schemas.microsoft.com/office/drawing/2014/main" id="{053C001D-2629-49D6-35E9-CD27D33B195E}"/>
                </a:ext>
              </a:extLst>
            </p:cNvPr>
            <p:cNvSpPr/>
            <p:nvPr/>
          </p:nvSpPr>
          <p:spPr bwMode="auto">
            <a:xfrm>
              <a:off x="1760629" y="6107979"/>
              <a:ext cx="45719" cy="78029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9325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SOW TEMPLATE" val="fG5GQmSh"/>
  <p:tag name="ARTICULATE_SLIDE_THUMBNAIL_REFRESH" val="1"/>
  <p:tag name="ARTICULATE_SLIDE_COUNT" val="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SOW Template">
  <a:themeElements>
    <a:clrScheme name="Custom 4">
      <a:dk1>
        <a:srgbClr val="70BC1F"/>
      </a:dk1>
      <a:lt1>
        <a:srgbClr val="FFFFFF"/>
      </a:lt1>
      <a:dk2>
        <a:srgbClr val="000063"/>
      </a:dk2>
      <a:lt2>
        <a:srgbClr val="FF0000"/>
      </a:lt2>
      <a:accent1>
        <a:srgbClr val="FFDB00"/>
      </a:accent1>
      <a:accent2>
        <a:srgbClr val="0062C8"/>
      </a:accent2>
      <a:accent3>
        <a:srgbClr val="AAAAB7"/>
      </a:accent3>
      <a:accent4>
        <a:srgbClr val="DADADA"/>
      </a:accent4>
      <a:accent5>
        <a:srgbClr val="FFEAAA"/>
      </a:accent5>
      <a:accent6>
        <a:srgbClr val="0058B5"/>
      </a:accent6>
      <a:hlink>
        <a:srgbClr val="5E9732"/>
      </a:hlink>
      <a:folHlink>
        <a:srgbClr val="0078AE"/>
      </a:folHlink>
    </a:clrScheme>
    <a:fontScheme name="DHS_Template_Whi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HS_Template_White 1">
        <a:dk1>
          <a:srgbClr val="595959"/>
        </a:dk1>
        <a:lt1>
          <a:srgbClr val="F8D167"/>
        </a:lt1>
        <a:dk2>
          <a:srgbClr val="BF5FA7"/>
        </a:dk2>
        <a:lt2>
          <a:srgbClr val="92C9DD"/>
        </a:lt2>
        <a:accent1>
          <a:srgbClr val="9ED47C"/>
        </a:accent1>
        <a:accent2>
          <a:srgbClr val="F3728D"/>
        </a:accent2>
        <a:accent3>
          <a:srgbClr val="FBE5B8"/>
        </a:accent3>
        <a:accent4>
          <a:srgbClr val="4B4B4B"/>
        </a:accent4>
        <a:accent5>
          <a:srgbClr val="CCE6BF"/>
        </a:accent5>
        <a:accent6>
          <a:srgbClr val="DC677F"/>
        </a:accent6>
        <a:hlink>
          <a:srgbClr val="6E91BA"/>
        </a:hlink>
        <a:folHlink>
          <a:srgbClr val="BDB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ybersecurity-Awareness-Month-2025-PPT-Template" id="{89893535-D7EF-A64D-B1D6-6E762EC0B456}" vid="{B7C7C84D-9D95-DC4B-9798-89C260C8AB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DB249E2FF02E4C9E031009F8CE163B" ma:contentTypeVersion="80" ma:contentTypeDescription="Create a new document." ma:contentTypeScope="" ma:versionID="2b1f9fde1a82297a26d27e7fceb7ec5a">
  <xsd:schema xmlns:xsd="http://www.w3.org/2001/XMLSchema" xmlns:xs="http://www.w3.org/2001/XMLSchema" xmlns:p="http://schemas.microsoft.com/office/2006/metadata/properties" xmlns:ns2="d26c663c-e7b3-4574-82da-b44e654a3b1c" xmlns:ns3="99b59a7c-6e73-4339-a041-45e4278283e4" xmlns:ns4="9258bebe-a4ae-492b-a379-634117b66a1f" xmlns:ns5="a7a49d5d-453f-4b60-82b7-e79d1ed837c7" targetNamespace="http://schemas.microsoft.com/office/2006/metadata/properties" ma:root="true" ma:fieldsID="9c7bb61e6e835cbc9755287b874606b6" ns2:_="" ns3:_="" ns4:_="" ns5:_="">
    <xsd:import namespace="d26c663c-e7b3-4574-82da-b44e654a3b1c"/>
    <xsd:import namespace="99b59a7c-6e73-4339-a041-45e4278283e4"/>
    <xsd:import namespace="9258bebe-a4ae-492b-a379-634117b66a1f"/>
    <xsd:import namespace="a7a49d5d-453f-4b60-82b7-e79d1ed837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4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4:MediaLengthInSeconds" minOccurs="0"/>
                <xsd:element ref="ns4:MediaServiceLocation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5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6c663c-e7b3-4574-82da-b44e654a3b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585d4ee-cc76-484b-aa76-7d13ebd501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b59a7c-6e73-4339-a041-45e4278283e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58bebe-a4ae-492b-a379-634117b66a1f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49d5d-453f-4b60-82b7-e79d1ed837c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0286f29-dcdf-486b-8f21-1add5472de66}" ma:internalName="TaxCatchAll" ma:showField="CatchAllData" ma:web="a7a49d5d-453f-4b60-82b7-e79d1ed837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26c663c-e7b3-4574-82da-b44e654a3b1c">
      <Terms xmlns="http://schemas.microsoft.com/office/infopath/2007/PartnerControls"/>
    </lcf76f155ced4ddcb4097134ff3c332f>
    <TaxCatchAll xmlns="a7a49d5d-453f-4b60-82b7-e79d1ed837c7" xsi:nil="true"/>
  </documentManagement>
</p:properties>
</file>

<file path=customXml/itemProps1.xml><?xml version="1.0" encoding="utf-8"?>
<ds:datastoreItem xmlns:ds="http://schemas.openxmlformats.org/officeDocument/2006/customXml" ds:itemID="{EB3DB16D-1A46-4C94-8F8B-A797A30F513C}">
  <ds:schemaRefs>
    <ds:schemaRef ds:uri="9258bebe-a4ae-492b-a379-634117b66a1f"/>
    <ds:schemaRef ds:uri="99b59a7c-6e73-4339-a041-45e4278283e4"/>
    <ds:schemaRef ds:uri="a7a49d5d-453f-4b60-82b7-e79d1ed837c7"/>
    <ds:schemaRef ds:uri="d26c663c-e7b3-4574-82da-b44e654a3b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74C3C48-30D2-4271-A490-373AFA59E6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5270CD-3D47-4C35-A059-4225C3341E6F}">
  <ds:schemaRefs>
    <ds:schemaRef ds:uri="9258bebe-a4ae-492b-a379-634117b66a1f"/>
    <ds:schemaRef ds:uri="99b59a7c-6e73-4339-a041-45e4278283e4"/>
    <ds:schemaRef ds:uri="a7a49d5d-453f-4b60-82b7-e79d1ed837c7"/>
    <ds:schemaRef ds:uri="d26c663c-e7b3-4574-82da-b44e654a3b1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9d576e14-31be-4672-bb64-ca446730372a}" enabled="0" method="" siteId="{9d576e14-31be-4672-bb64-ca44673037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1_SOW Template</Template>
  <TotalTime>45</TotalTime>
  <Words>928</Words>
  <Application>Microsoft Office PowerPoint</Application>
  <PresentationFormat>Widescreen</PresentationFormat>
  <Paragraphs>83</Paragraphs>
  <Slides>13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1_SOW Template</vt:lpstr>
      <vt:lpstr>PowerPoint Presentation</vt:lpstr>
      <vt:lpstr>PowerPoint Presentation</vt:lpstr>
      <vt:lpstr>Roadmap</vt:lpstr>
      <vt:lpstr>PowerPoint Presentation</vt:lpstr>
      <vt:lpstr>Cybersecurity Awareness Month </vt:lpstr>
      <vt:lpstr>Why cybersecurity matters</vt:lpstr>
      <vt:lpstr>Create a culture of cybersecurity</vt:lpstr>
      <vt:lpstr>Four cybersecurity essentials</vt:lpstr>
      <vt:lpstr>Level up our defenses </vt:lpstr>
      <vt:lpstr>Additional practices </vt:lpstr>
      <vt:lpstr>Promote safer online practices </vt:lpstr>
      <vt:lpstr>Resources &amp; tools 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Jaclyn Whitehair</dc:creator>
  <cp:lastModifiedBy>Yaeger, Brooke</cp:lastModifiedBy>
  <cp:revision>8</cp:revision>
  <dcterms:created xsi:type="dcterms:W3CDTF">2025-08-08T18:21:10Z</dcterms:created>
  <dcterms:modified xsi:type="dcterms:W3CDTF">2025-09-16T12:36:07Z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0x010100F3DB249E2FF02E4C9E031009F8CE163B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  <property fmtid="{D5CDD505-2E9C-101B-9397-08002B2CF9AE}" pid="7" name="MSIP_Label_a2eef23d-2e95-4428-9a3c-2526d95b164a_Enabled">
    <vt:lpwstr>true</vt:lpwstr>
  </property>
  <property fmtid="{D5CDD505-2E9C-101B-9397-08002B2CF9AE}" pid="8" name="MSIP_Label_a2eef23d-2e95-4428-9a3c-2526d95b164a_SetDate">
    <vt:lpwstr>2023-07-27T19:47:51Z</vt:lpwstr>
  </property>
  <property fmtid="{D5CDD505-2E9C-101B-9397-08002B2CF9AE}" pid="9" name="MSIP_Label_a2eef23d-2e95-4428-9a3c-2526d95b164a_Method">
    <vt:lpwstr>Standard</vt:lpwstr>
  </property>
  <property fmtid="{D5CDD505-2E9C-101B-9397-08002B2CF9AE}" pid="10" name="MSIP_Label_a2eef23d-2e95-4428-9a3c-2526d95b164a_Name">
    <vt:lpwstr>For Official Use Only (FOUO)</vt:lpwstr>
  </property>
  <property fmtid="{D5CDD505-2E9C-101B-9397-08002B2CF9AE}" pid="11" name="MSIP_Label_a2eef23d-2e95-4428-9a3c-2526d95b164a_SiteId">
    <vt:lpwstr>3ccde76c-946d-4a12-bb7a-fc9d0842354a</vt:lpwstr>
  </property>
  <property fmtid="{D5CDD505-2E9C-101B-9397-08002B2CF9AE}" pid="12" name="MSIP_Label_a2eef23d-2e95-4428-9a3c-2526d95b164a_ActionId">
    <vt:lpwstr>9570d03e-204c-43b9-8823-df055d98ec15</vt:lpwstr>
  </property>
  <property fmtid="{D5CDD505-2E9C-101B-9397-08002B2CF9AE}" pid="13" name="MSIP_Label_a2eef23d-2e95-4428-9a3c-2526d95b164a_ContentBits">
    <vt:lpwstr>0</vt:lpwstr>
  </property>
  <property fmtid="{D5CDD505-2E9C-101B-9397-08002B2CF9AE}" pid="14" name="ArticulateGUID">
    <vt:lpwstr>1A2E1819-EC9C-483F-B77E-69E89793EC5B</vt:lpwstr>
  </property>
  <property fmtid="{D5CDD505-2E9C-101B-9397-08002B2CF9AE}" pid="15" name="ArticulatePath">
    <vt:lpwstr>https://mindandmedia.sharepoint.com/sites/CISA/Shared Documents/Campaigns/Owned Campaigns/CAM/CAM 2024/Cybersecurity Awareness Month/508 Compliant Documents/Cybersecurity-Awareness-Month-2024-PPT-Template</vt:lpwstr>
  </property>
</Properties>
</file>