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2" r:id="rId10"/>
    <p:sldId id="263" r:id="rId11"/>
    <p:sldId id="264" r:id="rId12"/>
    <p:sldId id="265" r:id="rId13"/>
    <p:sldId id="272" r:id="rId14"/>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ung, Princess" initials="YP" lastIdx="3" clrIdx="0"/>
  <p:cmAuthor id="1" name="McConnell, Scott" initials="SM" lastIdx="1" clrIdx="1"/>
  <p:cmAuthor id="2" name="Maas, Cristina [USA]" initials="MC["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CC00"/>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8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8" name="Picture 7" descr="PPT-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lgn="ctr">
              <a:lnSpc>
                <a:spcPct val="80000"/>
              </a:lnSpc>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9" name="Picture 8" descr="STC-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96" y="6200609"/>
            <a:ext cx="2159922" cy="520866"/>
          </a:xfrm>
          <a:prstGeom prst="rect">
            <a:avLst/>
          </a:prstGeom>
        </p:spPr>
      </p:pic>
      <p:pic>
        <p:nvPicPr>
          <p:cNvPr id="10" name="Picture 9" descr="DHS-whit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5446" y="6059933"/>
            <a:ext cx="1948559" cy="739731"/>
          </a:xfrm>
          <a:prstGeom prst="rect">
            <a:avLst/>
          </a:prstGeom>
        </p:spPr>
      </p:pic>
    </p:spTree>
    <p:extLst>
      <p:ext uri="{BB962C8B-B14F-4D97-AF65-F5344CB8AC3E}">
        <p14:creationId xmlns:p14="http://schemas.microsoft.com/office/powerpoint/2010/main" val="17450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250997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1393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4444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97571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2864" y="1600200"/>
            <a:ext cx="3408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78529" y="1600200"/>
            <a:ext cx="3408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71299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62864" y="1535113"/>
            <a:ext cx="33607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662864" y="2174875"/>
            <a:ext cx="33607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324733" y="1535113"/>
            <a:ext cx="33620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24733" y="2174875"/>
            <a:ext cx="33620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193086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79321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224388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2146105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E8314-FBEC-9E4F-99B4-312334FB5AC7}" type="datetimeFigureOut">
              <a:rPr lang="en-US" smtClean="0"/>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152084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89158" y="274638"/>
            <a:ext cx="6897642"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789158" y="1600200"/>
            <a:ext cx="6897642"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E8314-FBEC-9E4F-99B4-312334FB5AC7}" type="datetimeFigureOut">
              <a:rPr lang="en-US" smtClean="0"/>
              <a:t>9/30/2015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a:cs typeface="Arial"/>
              </a:defRPr>
            </a:lvl1pPr>
          </a:lstStyle>
          <a:p>
            <a:r>
              <a:rPr lang="en-US" dirty="0" smtClean="0"/>
              <a:t>www.dhs.gov/stopthinkconnect</a:t>
            </a:r>
            <a:endParaRPr lang="en-US" dirty="0"/>
          </a:p>
        </p:txBody>
      </p:sp>
      <p:pic>
        <p:nvPicPr>
          <p:cNvPr id="9" name="Picture 8" descr="DHS-grey.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1504" y="6353824"/>
            <a:ext cx="882471" cy="335012"/>
          </a:xfrm>
          <a:prstGeom prst="rect">
            <a:avLst/>
          </a:prstGeom>
        </p:spPr>
      </p:pic>
      <p:pic>
        <p:nvPicPr>
          <p:cNvPr id="10" name="Picture 9" descr="stc-grey.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02339" y="6406296"/>
            <a:ext cx="995166" cy="377794"/>
          </a:xfrm>
          <a:prstGeom prst="rect">
            <a:avLst/>
          </a:prstGeom>
        </p:spPr>
      </p:pic>
      <p:cxnSp>
        <p:nvCxnSpPr>
          <p:cNvPr id="12" name="Straight Connector 11"/>
          <p:cNvCxnSpPr/>
          <p:nvPr userDrawn="1"/>
        </p:nvCxnSpPr>
        <p:spPr>
          <a:xfrm flipH="1">
            <a:off x="7802131" y="6356350"/>
            <a:ext cx="1" cy="335012"/>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9059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lnSpc>
          <a:spcPct val="80000"/>
        </a:lnSpc>
        <a:spcBef>
          <a:spcPct val="0"/>
        </a:spcBef>
        <a:buNone/>
        <a:defRPr sz="3500" kern="1200">
          <a:solidFill>
            <a:schemeClr val="tx1">
              <a:lumMod val="65000"/>
              <a:lumOff val="35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aysafeonlin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ema.gov/planning-templat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hs.gov/stopthinkconne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84738"/>
            <a:ext cx="7772400" cy="1470025"/>
          </a:xfrm>
        </p:spPr>
        <p:txBody>
          <a:bodyPr anchor="t">
            <a:normAutofit/>
          </a:bodyPr>
          <a:lstStyle/>
          <a:p>
            <a:r>
              <a:rPr lang="en-US" sz="2000" b="1" dirty="0" smtClean="0"/>
              <a:t>STOP.THINK.CONNECT™</a:t>
            </a:r>
            <a:r>
              <a:rPr lang="en-US" sz="2200" b="1" dirty="0" smtClean="0">
                <a:solidFill>
                  <a:schemeClr val="bg1">
                    <a:lumMod val="85000"/>
                  </a:schemeClr>
                </a:solidFill>
              </a:rPr>
              <a:t/>
            </a:r>
            <a:br>
              <a:rPr lang="en-US" sz="2200" b="1" dirty="0" smtClean="0">
                <a:solidFill>
                  <a:schemeClr val="bg1">
                    <a:lumMod val="85000"/>
                  </a:schemeClr>
                </a:solidFill>
              </a:rPr>
            </a:br>
            <a:r>
              <a:rPr lang="en-US" sz="2200" b="1" dirty="0" smtClean="0">
                <a:solidFill>
                  <a:schemeClr val="bg1">
                    <a:lumMod val="85000"/>
                  </a:schemeClr>
                </a:solidFill>
              </a:rPr>
              <a:t/>
            </a:r>
            <a:br>
              <a:rPr lang="en-US" sz="2200" b="1" dirty="0" smtClean="0">
                <a:solidFill>
                  <a:schemeClr val="bg1">
                    <a:lumMod val="85000"/>
                  </a:schemeClr>
                </a:solidFill>
              </a:rPr>
            </a:br>
            <a:r>
              <a:rPr lang="en-US" sz="2200" b="1" dirty="0" smtClean="0">
                <a:solidFill>
                  <a:schemeClr val="bg1">
                    <a:lumMod val="85000"/>
                  </a:schemeClr>
                </a:solidFill>
              </a:rPr>
              <a:t>NATIONAL CYBERSECURITY AWARENESS CAMPAIGN</a:t>
            </a:r>
            <a:r>
              <a:rPr lang="en-US" sz="2400" b="1" dirty="0"/>
              <a:t/>
            </a:r>
            <a:br>
              <a:rPr lang="en-US" sz="2400" b="1" dirty="0"/>
            </a:br>
            <a:endParaRPr lang="en-US" sz="2200" b="1" dirty="0">
              <a:solidFill>
                <a:schemeClr val="bg1">
                  <a:lumMod val="85000"/>
                </a:schemeClr>
              </a:solidFill>
            </a:endParaRPr>
          </a:p>
        </p:txBody>
      </p:sp>
      <p:sp>
        <p:nvSpPr>
          <p:cNvPr id="3" name="Subtitle 2"/>
          <p:cNvSpPr>
            <a:spLocks noGrp="1"/>
          </p:cNvSpPr>
          <p:nvPr>
            <p:ph type="subTitle" idx="1"/>
          </p:nvPr>
        </p:nvSpPr>
        <p:spPr>
          <a:xfrm>
            <a:off x="439905" y="2929235"/>
            <a:ext cx="8280153" cy="2332711"/>
          </a:xfrm>
        </p:spPr>
        <p:txBody>
          <a:bodyPr>
            <a:normAutofit/>
          </a:bodyPr>
          <a:lstStyle/>
          <a:p>
            <a:r>
              <a:rPr lang="en-US" sz="3600" b="1" dirty="0" smtClean="0"/>
              <a:t>SMALL BUSINESS PRESENTATION</a:t>
            </a:r>
            <a:endParaRPr lang="en-US" sz="3600" b="1" dirty="0"/>
          </a:p>
        </p:txBody>
      </p:sp>
    </p:spTree>
    <p:extLst>
      <p:ext uri="{BB962C8B-B14F-4D97-AF65-F5344CB8AC3E}">
        <p14:creationId xmlns:p14="http://schemas.microsoft.com/office/powerpoint/2010/main" val="4114467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41250"/>
            <a:ext cx="7772400" cy="1470025"/>
          </a:xfrm>
        </p:spPr>
        <p:txBody>
          <a:bodyPr>
            <a:noAutofit/>
          </a:bodyPr>
          <a:lstStyle/>
          <a:p>
            <a:r>
              <a:rPr lang="en-US" sz="5400" dirty="0" smtClean="0"/>
              <a:t>SECURING CYBERSPACE STARTS </a:t>
            </a:r>
            <a:r>
              <a:rPr lang="en-US" sz="6600" b="1" dirty="0" smtClean="0"/>
              <a:t>WITH YOU</a:t>
            </a:r>
            <a:endParaRPr lang="en-US" sz="6600" b="1" dirty="0"/>
          </a:p>
        </p:txBody>
      </p:sp>
    </p:spTree>
    <p:extLst>
      <p:ext uri="{BB962C8B-B14F-4D97-AF65-F5344CB8AC3E}">
        <p14:creationId xmlns:p14="http://schemas.microsoft.com/office/powerpoint/2010/main" val="46763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815" y="274638"/>
            <a:ext cx="7483322" cy="1143000"/>
          </a:xfrm>
        </p:spPr>
        <p:txBody>
          <a:bodyPr/>
          <a:lstStyle/>
          <a:p>
            <a:r>
              <a:rPr lang="en-US" dirty="0">
                <a:solidFill>
                  <a:schemeClr val="accent5"/>
                </a:solidFill>
              </a:rPr>
              <a:t>ABOUT STOP.THINK.CONNECT</a:t>
            </a:r>
            <a:r>
              <a:rPr lang="en-US" dirty="0" smtClean="0">
                <a:solidFill>
                  <a:schemeClr val="accent5"/>
                </a:solidFill>
              </a:rPr>
              <a:t>.™</a:t>
            </a:r>
            <a:endParaRPr lang="en-US" dirty="0">
              <a:solidFill>
                <a:schemeClr val="accent5"/>
              </a:solidFill>
            </a:endParaRPr>
          </a:p>
        </p:txBody>
      </p:sp>
      <p:sp>
        <p:nvSpPr>
          <p:cNvPr id="3" name="Content Placeholder 2"/>
          <p:cNvSpPr>
            <a:spLocks noGrp="1"/>
          </p:cNvSpPr>
          <p:nvPr>
            <p:ph idx="1"/>
          </p:nvPr>
        </p:nvSpPr>
        <p:spPr/>
        <p:txBody>
          <a:bodyPr>
            <a:noAutofit/>
          </a:bodyPr>
          <a:lstStyle/>
          <a:p>
            <a:pPr marL="0" lvl="0" indent="0">
              <a:spcAft>
                <a:spcPts val="1200"/>
              </a:spcAft>
              <a:buNone/>
            </a:pPr>
            <a:r>
              <a:rPr lang="en-US" sz="1600" dirty="0"/>
              <a:t>In 2009, President Obama issued the </a:t>
            </a:r>
            <a:r>
              <a:rPr lang="en-US" sz="1600" i="1" dirty="0"/>
              <a:t>Cyberspace Policy Review</a:t>
            </a:r>
            <a:r>
              <a:rPr lang="en-US" sz="1600" dirty="0"/>
              <a:t>, which tasked the Department of Homeland Security with creating an ongoing cybersecurity awareness </a:t>
            </a:r>
            <a:r>
              <a:rPr lang="en-US" sz="1600" dirty="0" smtClean="0"/>
              <a:t>campaign – </a:t>
            </a:r>
            <a:r>
              <a:rPr lang="en-US" sz="1600" dirty="0" err="1" smtClean="0"/>
              <a:t>Stop.Think.Connect</a:t>
            </a:r>
            <a:r>
              <a:rPr lang="en-US" sz="1600" smtClean="0"/>
              <a:t>. – </a:t>
            </a:r>
            <a:r>
              <a:rPr lang="en-US" sz="1600" dirty="0" smtClean="0"/>
              <a:t>to </a:t>
            </a:r>
            <a:r>
              <a:rPr lang="en-US" sz="1600" dirty="0"/>
              <a:t>help Americans understand the risks that come with being online.</a:t>
            </a:r>
          </a:p>
          <a:p>
            <a:pPr marL="0" indent="0">
              <a:spcAft>
                <a:spcPts val="1200"/>
              </a:spcAft>
              <a:buNone/>
            </a:pPr>
            <a:r>
              <a:rPr lang="en-US" sz="1600" dirty="0"/>
              <a:t>Stop.Think.Connect. challenges the American public to be more vigilant about practicing safe online habits and persuades Americans to view Internet safety as a </a:t>
            </a:r>
            <a:r>
              <a:rPr lang="en-US" sz="1600" b="1" dirty="0">
                <a:solidFill>
                  <a:schemeClr val="accent6"/>
                </a:solidFill>
              </a:rPr>
              <a:t>shared responsibility </a:t>
            </a:r>
            <a:r>
              <a:rPr lang="en-US" sz="1600" dirty="0"/>
              <a:t>in the home, in the workplace, and in our communities. </a:t>
            </a:r>
          </a:p>
        </p:txBody>
      </p:sp>
      <p:cxnSp>
        <p:nvCxnSpPr>
          <p:cNvPr id="7" name="Straight Connector 6"/>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987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919" y="274638"/>
            <a:ext cx="7087799" cy="1143000"/>
          </a:xfrm>
        </p:spPr>
        <p:txBody>
          <a:bodyPr>
            <a:normAutofit/>
          </a:bodyPr>
          <a:lstStyle/>
          <a:p>
            <a:r>
              <a:rPr lang="en-US" sz="3200" dirty="0" smtClean="0">
                <a:solidFill>
                  <a:srgbClr val="968B37"/>
                </a:solidFill>
              </a:rPr>
              <a:t>SHARED RESPONSIBILITY</a:t>
            </a:r>
            <a:endParaRPr lang="en-US" sz="3200" dirty="0">
              <a:solidFill>
                <a:srgbClr val="968B37"/>
              </a:solidFill>
            </a:endParaRPr>
          </a:p>
        </p:txBody>
      </p:sp>
      <p:sp>
        <p:nvSpPr>
          <p:cNvPr id="3" name="Content Placeholder 2"/>
          <p:cNvSpPr>
            <a:spLocks noGrp="1"/>
          </p:cNvSpPr>
          <p:nvPr>
            <p:ph idx="1"/>
          </p:nvPr>
        </p:nvSpPr>
        <p:spPr>
          <a:xfrm>
            <a:off x="1789158" y="1485896"/>
            <a:ext cx="6897642" cy="5472032"/>
          </a:xfrm>
        </p:spPr>
        <p:txBody>
          <a:bodyPr>
            <a:noAutofit/>
          </a:bodyPr>
          <a:lstStyle/>
          <a:p>
            <a:pPr marL="0" indent="0">
              <a:spcAft>
                <a:spcPts val="1200"/>
              </a:spcAft>
              <a:buNone/>
            </a:pPr>
            <a:r>
              <a:rPr lang="en-US" sz="1800" i="1" dirty="0">
                <a:solidFill>
                  <a:srgbClr val="D9AD33"/>
                </a:solidFill>
              </a:rPr>
              <a:t>For small business owners, business growth is the name of the game. It’s important to establish a cybersecurity protocol early that can grow with your business to protect your most critical assets</a:t>
            </a:r>
            <a:r>
              <a:rPr lang="en-US" sz="1800" i="1" dirty="0" smtClean="0">
                <a:solidFill>
                  <a:srgbClr val="D9AD33"/>
                </a:solidFill>
              </a:rPr>
              <a:t>.</a:t>
            </a:r>
            <a:endParaRPr lang="en-US" sz="1800" dirty="0" smtClean="0">
              <a:solidFill>
                <a:srgbClr val="D9AD33"/>
              </a:solidFill>
            </a:endParaRPr>
          </a:p>
          <a:p>
            <a:pPr lvl="0">
              <a:spcAft>
                <a:spcPts val="600"/>
              </a:spcAft>
            </a:pPr>
            <a:r>
              <a:rPr lang="en-US" sz="1600" dirty="0"/>
              <a:t>Not only do businesses rely on technology to perform daily functions, but the Internet provides easy ways for businesses to stay connected and </a:t>
            </a:r>
            <a:r>
              <a:rPr lang="en-US" sz="1600" dirty="0" smtClean="0"/>
              <a:t>informed.</a:t>
            </a:r>
            <a:endParaRPr lang="en-US" sz="1600" dirty="0"/>
          </a:p>
          <a:p>
            <a:pPr lvl="0">
              <a:spcAft>
                <a:spcPts val="600"/>
              </a:spcAft>
            </a:pPr>
            <a:r>
              <a:rPr lang="en-US" sz="1600" dirty="0"/>
              <a:t>However, with these increased conveniences comes increased </a:t>
            </a:r>
            <a:r>
              <a:rPr lang="en-US" sz="1600" dirty="0" smtClean="0"/>
              <a:t>risks.</a:t>
            </a:r>
            <a:endParaRPr lang="en-US" sz="1600" dirty="0"/>
          </a:p>
          <a:p>
            <a:pPr lvl="0">
              <a:spcAft>
                <a:spcPts val="600"/>
              </a:spcAft>
            </a:pPr>
            <a:r>
              <a:rPr lang="en-US" sz="1600" dirty="0"/>
              <a:t>Many of the crimes that occur in real life are now facilitated through the Internet, including human trafficking, credit card fraud, identity theft, and </a:t>
            </a:r>
            <a:r>
              <a:rPr lang="en-US" sz="1600" dirty="0" smtClean="0"/>
              <a:t>embezzlement.</a:t>
            </a:r>
            <a:endParaRPr lang="en-US" sz="1600" dirty="0"/>
          </a:p>
          <a:p>
            <a:pPr lvl="0">
              <a:spcAft>
                <a:spcPts val="600"/>
              </a:spcAft>
            </a:pPr>
            <a:r>
              <a:rPr lang="en-US" sz="1600" dirty="0"/>
              <a:t>No country, industry, community, or individual is immune to cyber risks, and no single government agency, company, or individual can solve our cybersecurity </a:t>
            </a:r>
            <a:r>
              <a:rPr lang="en-US" sz="1600" dirty="0" smtClean="0"/>
              <a:t>challenges.</a:t>
            </a:r>
            <a:endParaRPr lang="en-US" sz="1600" dirty="0"/>
          </a:p>
          <a:p>
            <a:pPr lvl="0">
              <a:spcAft>
                <a:spcPts val="600"/>
              </a:spcAft>
            </a:pPr>
            <a:r>
              <a:rPr lang="en-US" sz="1600" dirty="0"/>
              <a:t>We all have to work together to secure </a:t>
            </a:r>
            <a:r>
              <a:rPr lang="en-US" sz="1600" dirty="0" smtClean="0"/>
              <a:t>cyberspace.</a:t>
            </a:r>
            <a:endParaRPr lang="en-US" sz="1600" dirty="0"/>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120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7604" y="395089"/>
            <a:ext cx="6897642" cy="493875"/>
          </a:xfrm>
        </p:spPr>
        <p:txBody>
          <a:bodyPr anchor="ctr">
            <a:noAutofit/>
          </a:bodyPr>
          <a:lstStyle/>
          <a:p>
            <a:r>
              <a:rPr lang="en-US" dirty="0" smtClean="0">
                <a:solidFill>
                  <a:srgbClr val="968B37"/>
                </a:solidFill>
              </a:rPr>
              <a:t/>
            </a:r>
            <a:br>
              <a:rPr lang="en-US" dirty="0" smtClean="0">
                <a:solidFill>
                  <a:srgbClr val="968B37"/>
                </a:solidFill>
              </a:rPr>
            </a:br>
            <a:r>
              <a:rPr lang="en-US" dirty="0" smtClean="0">
                <a:solidFill>
                  <a:srgbClr val="968B37"/>
                </a:solidFill>
              </a:rPr>
              <a:t>DID YOU KNOW?</a:t>
            </a:r>
            <a:endParaRPr lang="en-US" dirty="0">
              <a:solidFill>
                <a:srgbClr val="968B37"/>
              </a:solidFill>
            </a:endParaRPr>
          </a:p>
        </p:txBody>
      </p:sp>
      <p:cxnSp>
        <p:nvCxnSpPr>
          <p:cNvPr id="6" name="Straight Connector 5"/>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866050" y="1022118"/>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4" name="Content Placeholder 3"/>
          <p:cNvSpPr>
            <a:spLocks noGrp="1"/>
          </p:cNvSpPr>
          <p:nvPr>
            <p:ph idx="1"/>
          </p:nvPr>
        </p:nvSpPr>
        <p:spPr>
          <a:xfrm>
            <a:off x="1789158" y="1414456"/>
            <a:ext cx="6897642" cy="5100353"/>
          </a:xfrm>
        </p:spPr>
        <p:txBody>
          <a:bodyPr/>
          <a:lstStyle/>
          <a:p>
            <a:pPr marL="0" lvl="0" indent="0">
              <a:spcBef>
                <a:spcPts val="0"/>
              </a:spcBef>
              <a:spcAft>
                <a:spcPts val="600"/>
              </a:spcAft>
              <a:buNone/>
            </a:pPr>
            <a:r>
              <a:rPr lang="en-US" sz="1800" i="1" dirty="0" smtClean="0">
                <a:solidFill>
                  <a:srgbClr val="CC9900"/>
                </a:solidFill>
              </a:rPr>
              <a:t>Forty-four </a:t>
            </a:r>
            <a:r>
              <a:rPr lang="en-US" sz="1800" i="1" dirty="0">
                <a:solidFill>
                  <a:srgbClr val="CC9900"/>
                </a:solidFill>
              </a:rPr>
              <a:t>percent of small businesses reported being the victim of a </a:t>
            </a:r>
            <a:r>
              <a:rPr lang="en-US" sz="1800" i="1" dirty="0" smtClean="0">
                <a:solidFill>
                  <a:srgbClr val="CC9900"/>
                </a:solidFill>
              </a:rPr>
              <a:t>cyber attack</a:t>
            </a:r>
            <a:r>
              <a:rPr lang="en-US" sz="1800" i="1" dirty="0">
                <a:solidFill>
                  <a:srgbClr val="CC9900"/>
                </a:solidFill>
              </a:rPr>
              <a:t>, with an average cost of approximately $9,000 per </a:t>
            </a:r>
            <a:r>
              <a:rPr lang="en-US" sz="1800" i="1" dirty="0" smtClean="0">
                <a:solidFill>
                  <a:srgbClr val="CC9900"/>
                </a:solidFill>
              </a:rPr>
              <a:t>attack.</a:t>
            </a:r>
            <a:r>
              <a:rPr lang="en-US" sz="1800" i="1" baseline="30000" dirty="0">
                <a:solidFill>
                  <a:srgbClr val="CC9900"/>
                </a:solidFill>
              </a:rPr>
              <a:t>1</a:t>
            </a:r>
            <a:endParaRPr lang="en-US" sz="1800" i="1" dirty="0">
              <a:solidFill>
                <a:srgbClr val="CC9900"/>
              </a:solidFill>
            </a:endParaRPr>
          </a:p>
          <a:p>
            <a:pPr>
              <a:spcBef>
                <a:spcPts val="0"/>
              </a:spcBef>
              <a:spcAft>
                <a:spcPts val="600"/>
              </a:spcAft>
            </a:pPr>
            <a:r>
              <a:rPr lang="en-US" sz="1600" dirty="0"/>
              <a:t>Nearly 59 percent of U.S. small and </a:t>
            </a:r>
            <a:r>
              <a:rPr lang="en-US" sz="1600" dirty="0" smtClean="0"/>
              <a:t>medium</a:t>
            </a:r>
            <a:r>
              <a:rPr lang="en-US" sz="1600" dirty="0" smtClean="0">
                <a:solidFill>
                  <a:schemeClr val="tx1"/>
                </a:solidFill>
              </a:rPr>
              <a:t>-</a:t>
            </a:r>
            <a:r>
              <a:rPr lang="en-US" sz="1600" dirty="0" smtClean="0"/>
              <a:t>sized </a:t>
            </a:r>
            <a:r>
              <a:rPr lang="en-US" sz="1600" dirty="0"/>
              <a:t>businesses do not have a contingency plan that outlines procedures for responding to and reporting data breach </a:t>
            </a:r>
            <a:r>
              <a:rPr lang="en-US" sz="1600" dirty="0" smtClean="0"/>
              <a:t>losses.</a:t>
            </a:r>
            <a:r>
              <a:rPr lang="en-US" sz="1600" baseline="30000" dirty="0"/>
              <a:t>2</a:t>
            </a:r>
            <a:endParaRPr lang="en-US" sz="1600" dirty="0"/>
          </a:p>
          <a:p>
            <a:pPr marL="0" indent="0">
              <a:buNone/>
            </a:pPr>
            <a:endParaRPr lang="en-US" sz="1200" dirty="0"/>
          </a:p>
          <a:p>
            <a:endParaRPr lang="en-US" sz="1200" dirty="0" smtClean="0"/>
          </a:p>
          <a:p>
            <a:pPr marL="0" indent="0">
              <a:buNone/>
            </a:pPr>
            <a:endParaRPr lang="en-US" sz="1200" dirty="0" smtClean="0"/>
          </a:p>
          <a:p>
            <a:pPr marL="0" indent="0">
              <a:buNone/>
            </a:pPr>
            <a:endParaRPr lang="en-US" sz="1200" dirty="0"/>
          </a:p>
          <a:p>
            <a:pPr>
              <a:buFont typeface="+mj-lt"/>
              <a:buAutoNum type="arabicPeriod"/>
            </a:pPr>
            <a:endParaRPr lang="en-US" sz="900" dirty="0"/>
          </a:p>
          <a:p>
            <a:pPr>
              <a:buFont typeface="+mj-lt"/>
              <a:buAutoNum type="arabicPeriod"/>
            </a:pPr>
            <a:endParaRPr lang="en-US" sz="900" dirty="0"/>
          </a:p>
          <a:p>
            <a:pPr>
              <a:buFont typeface="+mj-lt"/>
              <a:buAutoNum type="arabicPeriod"/>
            </a:pPr>
            <a:r>
              <a:rPr lang="en-US" sz="900" dirty="0" smtClean="0"/>
              <a:t>2013 </a:t>
            </a:r>
            <a:r>
              <a:rPr lang="en-US" sz="900" dirty="0"/>
              <a:t>Small Business Technology Survey, National Small Business </a:t>
            </a:r>
            <a:r>
              <a:rPr lang="en-US" sz="900" dirty="0" smtClean="0"/>
              <a:t>Association</a:t>
            </a:r>
          </a:p>
          <a:p>
            <a:pPr>
              <a:buFont typeface="+mj-lt"/>
              <a:buAutoNum type="arabicPeriod"/>
            </a:pPr>
            <a:r>
              <a:rPr lang="en-US" sz="900" u="sng" dirty="0" smtClean="0">
                <a:hlinkClick r:id="rId2"/>
              </a:rPr>
              <a:t>www.staysafeonline.org</a:t>
            </a:r>
            <a:endParaRPr lang="en-US" sz="900" strike="sngStrike" dirty="0">
              <a:solidFill>
                <a:srgbClr val="FF0000"/>
              </a:solidFill>
            </a:endParaRPr>
          </a:p>
          <a:p>
            <a:pPr>
              <a:buFont typeface="+mj-lt"/>
              <a:buAutoNum type="arabicPeriod"/>
            </a:pPr>
            <a:endParaRPr lang="en-US" sz="900" dirty="0"/>
          </a:p>
          <a:p>
            <a:endParaRPr lang="en-US" sz="1200" dirty="0"/>
          </a:p>
        </p:txBody>
      </p:sp>
    </p:spTree>
    <p:extLst>
      <p:ext uri="{BB962C8B-B14F-4D97-AF65-F5344CB8AC3E}">
        <p14:creationId xmlns:p14="http://schemas.microsoft.com/office/powerpoint/2010/main" val="157210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113" y="274638"/>
            <a:ext cx="7578485" cy="1143000"/>
          </a:xfrm>
        </p:spPr>
        <p:txBody>
          <a:bodyPr>
            <a:normAutofit/>
          </a:bodyPr>
          <a:lstStyle/>
          <a:p>
            <a:r>
              <a:rPr lang="en-US" sz="3300" dirty="0" smtClean="0">
                <a:solidFill>
                  <a:srgbClr val="968B37"/>
                </a:solidFill>
              </a:rPr>
              <a:t>THE REALITY OF CYBER ATTACKS</a:t>
            </a:r>
            <a:endParaRPr lang="en-US" sz="3300" dirty="0">
              <a:solidFill>
                <a:srgbClr val="968B37"/>
              </a:solidFill>
            </a:endParaRPr>
          </a:p>
        </p:txBody>
      </p:sp>
      <p:sp>
        <p:nvSpPr>
          <p:cNvPr id="3" name="Content Placeholder 2"/>
          <p:cNvSpPr>
            <a:spLocks noGrp="1"/>
          </p:cNvSpPr>
          <p:nvPr>
            <p:ph idx="1"/>
          </p:nvPr>
        </p:nvSpPr>
        <p:spPr/>
        <p:txBody>
          <a:bodyPr>
            <a:noAutofit/>
          </a:bodyPr>
          <a:lstStyle/>
          <a:p>
            <a:pPr lvl="0">
              <a:spcAft>
                <a:spcPts val="600"/>
              </a:spcAft>
            </a:pPr>
            <a:r>
              <a:rPr lang="en-US" sz="1600" dirty="0"/>
              <a:t>All businesses, regardless of size, are at risk. Small businesses may feel like they are not targets for cyber attacks either due to their size or the perception that they don't have anything worth </a:t>
            </a:r>
            <a:r>
              <a:rPr lang="en-US" sz="1600" dirty="0" smtClean="0"/>
              <a:t>stealing.</a:t>
            </a:r>
            <a:endParaRPr lang="en-US" sz="1600" dirty="0"/>
          </a:p>
          <a:p>
            <a:pPr lvl="0">
              <a:spcAft>
                <a:spcPts val="600"/>
              </a:spcAft>
            </a:pPr>
            <a:r>
              <a:rPr lang="en-US" sz="1600" dirty="0"/>
              <a:t>Only a small percentage of cyber attacks are considered targeted attacks, meaning the attacker group is going after a particular company or group of companies in order to steal specific </a:t>
            </a:r>
            <a:r>
              <a:rPr lang="en-US" sz="1600" dirty="0" smtClean="0"/>
              <a:t>data.</a:t>
            </a:r>
            <a:endParaRPr lang="en-US" sz="1600" dirty="0"/>
          </a:p>
          <a:p>
            <a:pPr lvl="0">
              <a:spcAft>
                <a:spcPts val="600"/>
              </a:spcAft>
            </a:pPr>
            <a:r>
              <a:rPr lang="en-US" sz="1600" dirty="0"/>
              <a:t>The majority of cyber criminals are indiscriminate; they target vulnerable computer systems regardless of whether the systems are part of a Fortune 500 company, a small business, or belong to a home </a:t>
            </a:r>
            <a:r>
              <a:rPr lang="en-US" sz="1600" dirty="0" smtClean="0"/>
              <a:t>user.</a:t>
            </a:r>
          </a:p>
          <a:p>
            <a:pPr lvl="0"/>
            <a:endParaRPr lang="en-US" sz="1600" dirty="0" smtClean="0"/>
          </a:p>
          <a:p>
            <a:pPr marL="0" lvl="0" indent="0">
              <a:buNone/>
            </a:pPr>
            <a:endParaRPr lang="en-US" sz="1600" dirty="0"/>
          </a:p>
        </p:txBody>
      </p:sp>
      <p:cxnSp>
        <p:nvCxnSpPr>
          <p:cNvPr id="5" name="Straight Connector 4"/>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889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968B37"/>
                </a:solidFill>
              </a:rPr>
              <a:t>SMALL BUSINESS BREACHES</a:t>
            </a:r>
            <a:endParaRPr lang="en-US" dirty="0">
              <a:solidFill>
                <a:srgbClr val="968B37"/>
              </a:solidFill>
            </a:endParaRPr>
          </a:p>
        </p:txBody>
      </p:sp>
      <p:sp>
        <p:nvSpPr>
          <p:cNvPr id="3" name="Content Placeholder 2"/>
          <p:cNvSpPr>
            <a:spLocks noGrp="1"/>
          </p:cNvSpPr>
          <p:nvPr>
            <p:ph idx="1"/>
          </p:nvPr>
        </p:nvSpPr>
        <p:spPr>
          <a:xfrm>
            <a:off x="1789158" y="1445565"/>
            <a:ext cx="6897642" cy="4575996"/>
          </a:xfrm>
        </p:spPr>
        <p:txBody>
          <a:bodyPr>
            <a:noAutofit/>
          </a:bodyPr>
          <a:lstStyle/>
          <a:p>
            <a:pPr marL="0" indent="0">
              <a:spcBef>
                <a:spcPts val="0"/>
              </a:spcBef>
              <a:spcAft>
                <a:spcPts val="1200"/>
              </a:spcAft>
              <a:buNone/>
            </a:pPr>
            <a:r>
              <a:rPr lang="en-US" sz="1800" i="1" dirty="0">
                <a:solidFill>
                  <a:schemeClr val="accent6"/>
                </a:solidFill>
              </a:rPr>
              <a:t>Small businesses, which are making the leap to computerized systems and digital records, are attractive targets for </a:t>
            </a:r>
            <a:r>
              <a:rPr lang="en-US" sz="1800" i="1" dirty="0" smtClean="0">
                <a:solidFill>
                  <a:schemeClr val="accent6"/>
                </a:solidFill>
              </a:rPr>
              <a:t>hackers. </a:t>
            </a:r>
            <a:r>
              <a:rPr lang="en-US" sz="1800" dirty="0" smtClean="0"/>
              <a:t> </a:t>
            </a:r>
            <a:endParaRPr lang="en-US" sz="1800" dirty="0"/>
          </a:p>
          <a:p>
            <a:pPr lvl="0">
              <a:spcBef>
                <a:spcPts val="384"/>
              </a:spcBef>
              <a:spcAft>
                <a:spcPts val="600"/>
              </a:spcAft>
            </a:pPr>
            <a:r>
              <a:rPr lang="en-US" sz="1600" dirty="0" smtClean="0"/>
              <a:t>Small businesses store significant amounts of sensitive data from customer information to intellectual property.</a:t>
            </a:r>
          </a:p>
          <a:p>
            <a:pPr lvl="0">
              <a:spcBef>
                <a:spcPts val="384"/>
              </a:spcBef>
              <a:spcAft>
                <a:spcPts val="600"/>
              </a:spcAft>
            </a:pPr>
            <a:r>
              <a:rPr lang="en-US" sz="1600" dirty="0" smtClean="0"/>
              <a:t>While large businesses can dedicate resources to cybersecurity, small businesses face the same cybersecurity challenges and threats with </a:t>
            </a:r>
            <a:r>
              <a:rPr lang="en-US" sz="1600" dirty="0"/>
              <a:t>limited </a:t>
            </a:r>
            <a:r>
              <a:rPr lang="en-US" sz="1600" dirty="0" smtClean="0"/>
              <a:t>resources, capacity, and personnel. </a:t>
            </a:r>
          </a:p>
          <a:p>
            <a:pPr lvl="0">
              <a:spcBef>
                <a:spcPts val="384"/>
              </a:spcBef>
              <a:spcAft>
                <a:spcPts val="600"/>
              </a:spcAft>
            </a:pPr>
            <a:r>
              <a:rPr lang="en-US" sz="1600" dirty="0" smtClean="0"/>
              <a:t>In </a:t>
            </a:r>
            <a:r>
              <a:rPr lang="en-US" sz="1600" dirty="0"/>
              <a:t>2010, the U.S. Secret Service and Verizon Communications Inc.'s forensic analysis unit, which investigates attacks, responded to a combined 761 data breaches, up from 141 in 2009. Of those, </a:t>
            </a:r>
            <a:r>
              <a:rPr lang="en-US" sz="1600" dirty="0" smtClean="0"/>
              <a:t>63 percent </a:t>
            </a:r>
            <a:r>
              <a:rPr lang="en-US" sz="1600" dirty="0"/>
              <a:t>were at companies with 100 employees or </a:t>
            </a:r>
            <a:r>
              <a:rPr lang="en-US" sz="1600" dirty="0" smtClean="0"/>
              <a:t>fewer.</a:t>
            </a:r>
            <a:endParaRPr lang="en-US" sz="1600" dirty="0"/>
          </a:p>
          <a:p>
            <a:pPr lvl="0">
              <a:spcBef>
                <a:spcPts val="384"/>
              </a:spcBef>
              <a:spcAft>
                <a:spcPts val="600"/>
              </a:spcAft>
            </a:pPr>
            <a:r>
              <a:rPr lang="en-US" sz="1600" dirty="0"/>
              <a:t>Visa estimates about </a:t>
            </a:r>
            <a:r>
              <a:rPr lang="en-US" sz="1600" dirty="0" smtClean="0"/>
              <a:t>95 percent of </a:t>
            </a:r>
            <a:r>
              <a:rPr lang="en-US" sz="1600" dirty="0"/>
              <a:t>the credit-card data breaches it discovers are on its smallest business </a:t>
            </a:r>
            <a:r>
              <a:rPr lang="en-US" sz="1600" dirty="0" smtClean="0"/>
              <a:t>customers.</a:t>
            </a:r>
            <a:endParaRPr lang="en-US" sz="1600" dirty="0"/>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5852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158" y="466494"/>
            <a:ext cx="6897642" cy="1143000"/>
          </a:xfrm>
        </p:spPr>
        <p:txBody>
          <a:bodyPr/>
          <a:lstStyle/>
          <a:p>
            <a:r>
              <a:rPr lang="en-US" dirty="0" smtClean="0">
                <a:solidFill>
                  <a:srgbClr val="968B37"/>
                </a:solidFill>
              </a:rPr>
              <a:t>CYBER TIPS FOR YOUR BUSINESS</a:t>
            </a:r>
            <a:endParaRPr lang="en-US" dirty="0">
              <a:solidFill>
                <a:srgbClr val="968B37"/>
              </a:solidFill>
            </a:endParaRPr>
          </a:p>
        </p:txBody>
      </p:sp>
      <p:sp>
        <p:nvSpPr>
          <p:cNvPr id="3" name="Content Placeholder 2"/>
          <p:cNvSpPr>
            <a:spLocks noGrp="1"/>
          </p:cNvSpPr>
          <p:nvPr>
            <p:ph idx="1"/>
          </p:nvPr>
        </p:nvSpPr>
        <p:spPr>
          <a:xfrm>
            <a:off x="1789157" y="1768245"/>
            <a:ext cx="7110424" cy="4987131"/>
          </a:xfrm>
        </p:spPr>
        <p:txBody>
          <a:bodyPr>
            <a:noAutofit/>
          </a:bodyPr>
          <a:lstStyle/>
          <a:p>
            <a:pPr lvl="0">
              <a:spcBef>
                <a:spcPts val="0"/>
              </a:spcBef>
              <a:spcAft>
                <a:spcPts val="600"/>
              </a:spcAft>
              <a:buClr>
                <a:schemeClr val="tx1"/>
              </a:buClr>
            </a:pPr>
            <a:r>
              <a:rPr lang="en-US" sz="1200" b="1" dirty="0">
                <a:solidFill>
                  <a:schemeClr val="accent6"/>
                </a:solidFill>
              </a:rPr>
              <a:t>Assess risk and identify weaknesses </a:t>
            </a:r>
            <a:r>
              <a:rPr lang="en-US" sz="1200" dirty="0"/>
              <a:t>– If </a:t>
            </a:r>
            <a:r>
              <a:rPr lang="en-US" sz="1200" dirty="0" smtClean="0"/>
              <a:t>your </a:t>
            </a:r>
            <a:r>
              <a:rPr lang="en-US" sz="1200" dirty="0"/>
              <a:t>sensitive information is linked to the Internet, then make sure you understand how it’s being </a:t>
            </a:r>
            <a:r>
              <a:rPr lang="en-US" sz="1200" dirty="0" smtClean="0"/>
              <a:t>protected</a:t>
            </a:r>
            <a:r>
              <a:rPr lang="en-US" sz="1200" dirty="0" smtClean="0">
                <a:solidFill>
                  <a:srgbClr val="FF0000"/>
                </a:solidFill>
              </a:rPr>
              <a:t>.</a:t>
            </a:r>
            <a:endParaRPr lang="en-US" sz="1200" dirty="0"/>
          </a:p>
          <a:p>
            <a:pPr lvl="0">
              <a:spcBef>
                <a:spcPts val="0"/>
              </a:spcBef>
              <a:spcAft>
                <a:spcPts val="600"/>
              </a:spcAft>
              <a:buClr>
                <a:schemeClr val="tx1"/>
              </a:buClr>
            </a:pPr>
            <a:r>
              <a:rPr lang="en-US" sz="1200" b="1" dirty="0">
                <a:solidFill>
                  <a:srgbClr val="D9AD33"/>
                </a:solidFill>
              </a:rPr>
              <a:t>Create a contingency plan </a:t>
            </a:r>
            <a:r>
              <a:rPr lang="en-US" sz="1200" dirty="0"/>
              <a:t>– Establish security practices and policies to protect your organization’s sensitive information and its employees, patrons, and stakeholders.</a:t>
            </a:r>
          </a:p>
          <a:p>
            <a:pPr lvl="0">
              <a:spcBef>
                <a:spcPts val="0"/>
              </a:spcBef>
              <a:spcAft>
                <a:spcPts val="600"/>
              </a:spcAft>
              <a:buClr>
                <a:schemeClr val="tx1"/>
              </a:buClr>
            </a:pPr>
            <a:r>
              <a:rPr lang="en-US" sz="1200" b="1" dirty="0">
                <a:solidFill>
                  <a:srgbClr val="D9AD33"/>
                </a:solidFill>
              </a:rPr>
              <a:t>Educate </a:t>
            </a:r>
            <a:r>
              <a:rPr lang="en-US" sz="1200" b="1" dirty="0" smtClean="0">
                <a:solidFill>
                  <a:srgbClr val="D9AD33"/>
                </a:solidFill>
              </a:rPr>
              <a:t>employees </a:t>
            </a:r>
            <a:r>
              <a:rPr lang="en-US" sz="1200" dirty="0" smtClean="0"/>
              <a:t>– Make </a:t>
            </a:r>
            <a:r>
              <a:rPr lang="en-US" sz="1200" dirty="0"/>
              <a:t>sure that employees are routinely educated about new and emerging cyber threats and how to protect your organization’s data. Hold them accountable to the Internet security policies and procedures, and require that they use strong passwords and regularly change them.</a:t>
            </a:r>
          </a:p>
          <a:p>
            <a:pPr lvl="0">
              <a:spcBef>
                <a:spcPts val="0"/>
              </a:spcBef>
              <a:spcAft>
                <a:spcPts val="600"/>
              </a:spcAft>
              <a:buClr>
                <a:schemeClr val="tx1"/>
              </a:buClr>
            </a:pPr>
            <a:r>
              <a:rPr lang="en-US" sz="1200" b="1" dirty="0">
                <a:solidFill>
                  <a:srgbClr val="D9AD33"/>
                </a:solidFill>
              </a:rPr>
              <a:t>Back up critical information </a:t>
            </a:r>
            <a:r>
              <a:rPr lang="en-US" sz="1200" dirty="0" smtClean="0"/>
              <a:t>– Establish </a:t>
            </a:r>
            <a:r>
              <a:rPr lang="en-US" sz="1200" dirty="0"/>
              <a:t>a schedule to perform critical data backups to ensure that critical data is not lost in the event of a cyber attack or natural disaster. Store all backups in remote locations away from the office, and encrypt sensitive data about the organization and its customers. Invest in data loss protection </a:t>
            </a:r>
            <a:r>
              <a:rPr lang="en-US" sz="1200" dirty="0" smtClean="0"/>
              <a:t>software and use two-factor authentication where possible.</a:t>
            </a:r>
            <a:endParaRPr lang="en-US" sz="1200" dirty="0"/>
          </a:p>
          <a:p>
            <a:pPr lvl="0">
              <a:spcBef>
                <a:spcPts val="0"/>
              </a:spcBef>
              <a:spcAft>
                <a:spcPts val="600"/>
              </a:spcAft>
              <a:buClr>
                <a:schemeClr val="tx1"/>
              </a:buClr>
            </a:pPr>
            <a:r>
              <a:rPr lang="en-US" sz="1200" b="1" dirty="0">
                <a:solidFill>
                  <a:srgbClr val="D9AD33"/>
                </a:solidFill>
              </a:rPr>
              <a:t>Secure your Internet connection </a:t>
            </a:r>
            <a:r>
              <a:rPr lang="en-US" sz="1200" dirty="0" smtClean="0"/>
              <a:t>– Use </a:t>
            </a:r>
            <a:r>
              <a:rPr lang="en-US" sz="1200" dirty="0"/>
              <a:t>and regularly update antivirus software and antispyware on all computers. Automate patch deployments across your organization, use a firewall, encrypt data in transit, and hide your Wi-Fi network. Protect all pages on your public-facing websites.</a:t>
            </a:r>
          </a:p>
          <a:p>
            <a:pPr lvl="0">
              <a:spcBef>
                <a:spcPts val="0"/>
              </a:spcBef>
              <a:spcAft>
                <a:spcPts val="600"/>
              </a:spcAft>
              <a:buClr>
                <a:schemeClr val="tx1"/>
              </a:buClr>
            </a:pPr>
            <a:r>
              <a:rPr lang="en-US" sz="1200" b="1" dirty="0">
                <a:solidFill>
                  <a:srgbClr val="D9AD33"/>
                </a:solidFill>
              </a:rPr>
              <a:t>Create a continuity plan</a:t>
            </a:r>
            <a:r>
              <a:rPr lang="en-US" sz="1200" dirty="0">
                <a:solidFill>
                  <a:srgbClr val="D9AD33"/>
                </a:solidFill>
              </a:rPr>
              <a:t> </a:t>
            </a:r>
            <a:r>
              <a:rPr lang="en-US" sz="1200" dirty="0"/>
              <a:t>– A continuity plan ensures that </a:t>
            </a:r>
            <a:r>
              <a:rPr lang="en-US" sz="1200" dirty="0" smtClean="0"/>
              <a:t>of </a:t>
            </a:r>
            <a:r>
              <a:rPr lang="en-US" sz="1200" dirty="0"/>
              <a:t>nature, </a:t>
            </a:r>
            <a:r>
              <a:rPr lang="en-US" sz="1200" dirty="0" smtClean="0"/>
              <a:t>accidents, </a:t>
            </a:r>
            <a:r>
              <a:rPr lang="en-US" sz="1200" dirty="0"/>
              <a:t>and technological or attack-related emergencies. B</a:t>
            </a:r>
            <a:r>
              <a:rPr lang="en-US" sz="1200" dirty="0" smtClean="0"/>
              <a:t>usiness </a:t>
            </a:r>
            <a:r>
              <a:rPr lang="en-US" sz="1200" dirty="0"/>
              <a:t>functions can continue to be performed during a wide range of emergencies, including localized acts  templates for this type of plan at </a:t>
            </a:r>
            <a:r>
              <a:rPr lang="en-US" sz="1200" b="1" u="sng" dirty="0">
                <a:hlinkClick r:id="rId2"/>
              </a:rPr>
              <a:t>http://</a:t>
            </a:r>
            <a:r>
              <a:rPr lang="en-US" sz="1200" b="1" u="sng" dirty="0" smtClean="0">
                <a:hlinkClick r:id="rId2"/>
              </a:rPr>
              <a:t>www.fema.gov/planning-templates</a:t>
            </a:r>
            <a:r>
              <a:rPr lang="en-US" sz="1200" b="1" dirty="0"/>
              <a:t>.</a:t>
            </a:r>
            <a:r>
              <a:rPr lang="en-US" sz="1200" b="1" dirty="0" smtClean="0"/>
              <a:t> </a:t>
            </a:r>
            <a:endParaRPr lang="en-US" sz="1200" b="1" dirty="0"/>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502655"/>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51992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68B37"/>
                </a:solidFill>
              </a:rPr>
              <a:t>DO YOUR PART</a:t>
            </a:r>
            <a:endParaRPr lang="en-US" dirty="0">
              <a:solidFill>
                <a:srgbClr val="968B37"/>
              </a:solidFill>
            </a:endParaRPr>
          </a:p>
        </p:txBody>
      </p:sp>
      <p:sp>
        <p:nvSpPr>
          <p:cNvPr id="3" name="Content Placeholder 2"/>
          <p:cNvSpPr>
            <a:spLocks noGrp="1"/>
          </p:cNvSpPr>
          <p:nvPr>
            <p:ph idx="1"/>
          </p:nvPr>
        </p:nvSpPr>
        <p:spPr>
          <a:xfrm>
            <a:off x="1789158" y="1600200"/>
            <a:ext cx="6897642" cy="5058188"/>
          </a:xfrm>
        </p:spPr>
        <p:txBody>
          <a:bodyPr>
            <a:noAutofit/>
          </a:bodyPr>
          <a:lstStyle/>
          <a:p>
            <a:pPr lvl="0">
              <a:spcBef>
                <a:spcPts val="0"/>
              </a:spcBef>
              <a:spcAft>
                <a:spcPts val="600"/>
              </a:spcAft>
            </a:pPr>
            <a:r>
              <a:rPr lang="en-US" sz="1600" smtClean="0"/>
              <a:t>As </a:t>
            </a:r>
            <a:r>
              <a:rPr lang="en-US" sz="1600" dirty="0"/>
              <a:t>a business owner, you can earn customer loyalty by promoting the security practices that you have implemented to protect their data.</a:t>
            </a:r>
          </a:p>
          <a:p>
            <a:pPr lvl="0">
              <a:spcBef>
                <a:spcPts val="0"/>
              </a:spcBef>
              <a:spcAft>
                <a:spcPts val="600"/>
              </a:spcAft>
            </a:pPr>
            <a:r>
              <a:rPr lang="en-US" sz="1600" dirty="0"/>
              <a:t>The losses resulting from cyber crimes, which can severely damage a business’s reputation, often outweigh the costs associated with the implementation of a simple security program. </a:t>
            </a:r>
          </a:p>
          <a:p>
            <a:pPr lvl="0">
              <a:spcBef>
                <a:spcPts val="0"/>
              </a:spcBef>
              <a:spcAft>
                <a:spcPts val="600"/>
              </a:spcAft>
            </a:pPr>
            <a:r>
              <a:rPr lang="en-US" sz="1600" dirty="0"/>
              <a:t>By implementing a security program that involves both technical controls and cultural adjustments, small businesses can take a big step in fighting cyber crime</a:t>
            </a:r>
            <a:r>
              <a:rPr lang="en-US" sz="1600" dirty="0" smtClean="0"/>
              <a:t>.</a:t>
            </a:r>
          </a:p>
          <a:p>
            <a:pPr lvl="0">
              <a:spcBef>
                <a:spcPts val="0"/>
              </a:spcBef>
              <a:spcAft>
                <a:spcPts val="600"/>
              </a:spcAft>
            </a:pPr>
            <a:endParaRPr lang="en-US" sz="1600" dirty="0"/>
          </a:p>
          <a:p>
            <a:pPr lvl="0">
              <a:spcBef>
                <a:spcPts val="0"/>
              </a:spcBef>
              <a:spcAft>
                <a:spcPts val="600"/>
              </a:spcAft>
            </a:pPr>
            <a:endParaRPr lang="en-US" sz="1600" dirty="0" smtClean="0"/>
          </a:p>
          <a:p>
            <a:pPr lvl="0">
              <a:spcBef>
                <a:spcPts val="0"/>
              </a:spcBef>
              <a:spcAft>
                <a:spcPts val="600"/>
              </a:spcAft>
            </a:pPr>
            <a:endParaRPr lang="en-US" sz="1600" dirty="0"/>
          </a:p>
        </p:txBody>
      </p:sp>
      <p:cxnSp>
        <p:nvCxnSpPr>
          <p:cNvPr id="6" name="Straight Connector 5"/>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871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68B37"/>
                </a:solidFill>
              </a:rPr>
              <a:t>CALL TO ACTION</a:t>
            </a:r>
            <a:endParaRPr lang="en-US" dirty="0">
              <a:solidFill>
                <a:srgbClr val="968B37"/>
              </a:solidFill>
            </a:endParaRPr>
          </a:p>
        </p:txBody>
      </p:sp>
      <p:sp>
        <p:nvSpPr>
          <p:cNvPr id="3" name="Content Placeholder 2"/>
          <p:cNvSpPr>
            <a:spLocks noGrp="1"/>
          </p:cNvSpPr>
          <p:nvPr>
            <p:ph idx="1"/>
          </p:nvPr>
        </p:nvSpPr>
        <p:spPr>
          <a:xfrm>
            <a:off x="1789157" y="1485897"/>
            <a:ext cx="7174384" cy="4699000"/>
          </a:xfrm>
        </p:spPr>
        <p:txBody>
          <a:bodyPr>
            <a:noAutofit/>
          </a:bodyPr>
          <a:lstStyle/>
          <a:p>
            <a:pPr marL="0" indent="0">
              <a:spcBef>
                <a:spcPts val="0"/>
              </a:spcBef>
              <a:spcAft>
                <a:spcPts val="1200"/>
              </a:spcAft>
              <a:buNone/>
            </a:pPr>
            <a:r>
              <a:rPr lang="en-US" sz="1600" i="1" dirty="0"/>
              <a:t>Cybersecurity is a </a:t>
            </a:r>
            <a:r>
              <a:rPr lang="en-US" sz="1600" b="1" dirty="0">
                <a:solidFill>
                  <a:schemeClr val="accent6"/>
                </a:solidFill>
              </a:rPr>
              <a:t>shared responsibility </a:t>
            </a:r>
            <a:r>
              <a:rPr lang="en-US" sz="1600" i="1" dirty="0"/>
              <a:t>that all Americans must embrace to keep the Nation secure. Become an advocate in your community to help us educate and empower the </a:t>
            </a:r>
            <a:r>
              <a:rPr lang="en-US" sz="1600" i="1" dirty="0" smtClean="0"/>
              <a:t>American </a:t>
            </a:r>
            <a:r>
              <a:rPr lang="en-US" sz="1600" i="1" dirty="0"/>
              <a:t>public to take steps to protect themselves </a:t>
            </a:r>
            <a:r>
              <a:rPr lang="en-US" sz="1600" i="1" dirty="0" smtClean="0"/>
              <a:t>online</a:t>
            </a:r>
            <a:r>
              <a:rPr lang="en-US" sz="1600" i="1" dirty="0"/>
              <a:t>.</a:t>
            </a:r>
            <a:endParaRPr lang="en-US" sz="1600" dirty="0"/>
          </a:p>
          <a:p>
            <a:pPr marL="0" indent="0">
              <a:spcBef>
                <a:spcPts val="0"/>
              </a:spcBef>
              <a:spcAft>
                <a:spcPts val="600"/>
              </a:spcAft>
              <a:buNone/>
            </a:pPr>
            <a:r>
              <a:rPr lang="en-US" sz="1600" b="1" dirty="0">
                <a:solidFill>
                  <a:schemeClr val="accent6"/>
                </a:solidFill>
              </a:rPr>
              <a:t>How to get involved:</a:t>
            </a:r>
            <a:endParaRPr lang="en-US" sz="1600" dirty="0">
              <a:solidFill>
                <a:schemeClr val="accent6"/>
              </a:solidFill>
            </a:endParaRPr>
          </a:p>
          <a:p>
            <a:pPr>
              <a:spcBef>
                <a:spcPts val="0"/>
              </a:spcBef>
              <a:spcAft>
                <a:spcPts val="600"/>
              </a:spcAft>
            </a:pPr>
            <a:r>
              <a:rPr lang="en-US" sz="1600" dirty="0"/>
              <a:t>Become a </a:t>
            </a:r>
            <a:r>
              <a:rPr lang="en-US" sz="1600" i="1" dirty="0"/>
              <a:t>Friend </a:t>
            </a:r>
            <a:r>
              <a:rPr lang="en-US" sz="1600" dirty="0"/>
              <a:t>of the Campaign by visiting </a:t>
            </a:r>
            <a:r>
              <a:rPr lang="en-US" sz="1600" b="1" dirty="0" smtClean="0">
                <a:solidFill>
                  <a:srgbClr val="D9AD33"/>
                </a:solidFill>
                <a:hlinkClick r:id="rId2"/>
              </a:rPr>
              <a:t>www.dhs.gov/stopthinkconnect</a:t>
            </a:r>
            <a:r>
              <a:rPr lang="en-US" sz="1600" dirty="0" smtClean="0"/>
              <a:t>.</a:t>
            </a:r>
            <a:endParaRPr lang="en-US" sz="1600" dirty="0">
              <a:solidFill>
                <a:srgbClr val="D9AD33"/>
              </a:solidFill>
            </a:endParaRPr>
          </a:p>
          <a:p>
            <a:pPr lvl="0">
              <a:spcBef>
                <a:spcPts val="0"/>
              </a:spcBef>
              <a:spcAft>
                <a:spcPts val="600"/>
              </a:spcAft>
            </a:pPr>
            <a:r>
              <a:rPr lang="en-US" sz="1600" dirty="0"/>
              <a:t>Make cybersecurity a priority. Discuss safe online practices with your fellow employees.</a:t>
            </a:r>
          </a:p>
          <a:p>
            <a:pPr lvl="0">
              <a:spcBef>
                <a:spcPts val="0"/>
              </a:spcBef>
              <a:spcAft>
                <a:spcPts val="600"/>
              </a:spcAft>
            </a:pPr>
            <a:r>
              <a:rPr lang="en-US" sz="1600" dirty="0"/>
              <a:t>Inform your community about the Stop.Think.Connect</a:t>
            </a:r>
            <a:r>
              <a:rPr lang="en-US" sz="1600" dirty="0" smtClean="0"/>
              <a:t>.™ </a:t>
            </a:r>
            <a:r>
              <a:rPr lang="en-US" sz="1600" dirty="0"/>
              <a:t>Campaign and the resources available.</a:t>
            </a:r>
          </a:p>
          <a:p>
            <a:pPr lvl="0">
              <a:spcBef>
                <a:spcPts val="0"/>
              </a:spcBef>
              <a:spcAft>
                <a:spcPts val="600"/>
              </a:spcAft>
            </a:pPr>
            <a:r>
              <a:rPr lang="en-US" sz="1600" dirty="0"/>
              <a:t>Blog or post about the issue of cybersecurity and the Stop.Think.Connect. Campaign.</a:t>
            </a:r>
          </a:p>
          <a:p>
            <a:pPr lvl="0">
              <a:spcBef>
                <a:spcPts val="0"/>
              </a:spcBef>
              <a:spcAft>
                <a:spcPts val="600"/>
              </a:spcAft>
            </a:pPr>
            <a:r>
              <a:rPr lang="en-US" sz="1600" dirty="0"/>
              <a:t>Host a cybersecurity activity in your office.</a:t>
            </a:r>
          </a:p>
          <a:p>
            <a:pPr lvl="0">
              <a:spcBef>
                <a:spcPts val="0"/>
              </a:spcBef>
              <a:spcAft>
                <a:spcPts val="600"/>
              </a:spcAft>
            </a:pPr>
            <a:r>
              <a:rPr lang="en-US" sz="1600" dirty="0"/>
              <a:t>Download and distribute Stop.Think.Connect</a:t>
            </a:r>
            <a:r>
              <a:rPr lang="en-US" sz="1600" dirty="0" smtClean="0"/>
              <a:t>. </a:t>
            </a:r>
            <a:r>
              <a:rPr lang="en-US" sz="1600" dirty="0"/>
              <a:t>materials, such as the brochure, bookmark, and poster, to your employees.</a:t>
            </a:r>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754658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B2865"/>
      </a:dk2>
      <a:lt2>
        <a:srgbClr val="8C3C8A"/>
      </a:lt2>
      <a:accent1>
        <a:srgbClr val="2B3676"/>
      </a:accent1>
      <a:accent2>
        <a:srgbClr val="3883BD"/>
      </a:accent2>
      <a:accent3>
        <a:srgbClr val="244B5C"/>
      </a:accent3>
      <a:accent4>
        <a:srgbClr val="308C89"/>
      </a:accent4>
      <a:accent5>
        <a:srgbClr val="968B37"/>
      </a:accent5>
      <a:accent6>
        <a:srgbClr val="D9AD33"/>
      </a:accent6>
      <a:hlink>
        <a:srgbClr val="47474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62856B7971684A9EF16D47A002D44B" ma:contentTypeVersion="0" ma:contentTypeDescription="Create a new document." ma:contentTypeScope="" ma:versionID="999394c3386893fb226ff0bf268dea8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74F13D1-3D94-44B0-A38A-E1E3EC5AEA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CFBA8A1-561F-4C0D-A230-03321534E44B}">
  <ds:schemaRefs>
    <ds:schemaRef ds:uri="http://schemas.microsoft.com/sharepoint/v3/contenttype/forms"/>
  </ds:schemaRefs>
</ds:datastoreItem>
</file>

<file path=customXml/itemProps3.xml><?xml version="1.0" encoding="utf-8"?>
<ds:datastoreItem xmlns:ds="http://schemas.openxmlformats.org/officeDocument/2006/customXml" ds:itemID="{2CA7A915-4949-4CFE-8814-DFCC4318B758}">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1317</TotalTime>
  <Words>1025</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STOP.THINK.CONNECT™  NATIONAL CYBERSECURITY AWARENESS CAMPAIGN </vt:lpstr>
      <vt:lpstr>ABOUT STOP.THINK.CONNECT.™</vt:lpstr>
      <vt:lpstr>SHARED RESPONSIBILITY</vt:lpstr>
      <vt:lpstr> DID YOU KNOW?</vt:lpstr>
      <vt:lpstr>THE REALITY OF CYBER ATTACKS</vt:lpstr>
      <vt:lpstr>SMALL BUSINESS BREACHES</vt:lpstr>
      <vt:lpstr>CYBER TIPS FOR YOUR BUSINESS</vt:lpstr>
      <vt:lpstr>DO YOUR PART</vt:lpstr>
      <vt:lpstr>CALL TO ACTION</vt:lpstr>
      <vt:lpstr>SECURING CYBERSPACE STARTS WITH YOU</vt:lpstr>
    </vt:vector>
  </TitlesOfParts>
  <Company>Fleishman-Hillard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caseya</dc:creator>
  <cp:lastModifiedBy>Tennon, LaKeena (CTR)</cp:lastModifiedBy>
  <cp:revision>65</cp:revision>
  <cp:lastPrinted>2014-01-15T17:47:31Z</cp:lastPrinted>
  <dcterms:created xsi:type="dcterms:W3CDTF">2014-01-06T20:00:28Z</dcterms:created>
  <dcterms:modified xsi:type="dcterms:W3CDTF">2015-09-30T12:39:41Z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0x0101009662856B7971684A9EF16D47A002D44B</vt:lpwstr>
  </property>
</Properties>
</file>